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sldIdLst>
    <p:sldId id="256" r:id="rId2"/>
    <p:sldId id="261" r:id="rId3"/>
    <p:sldId id="297" r:id="rId4"/>
    <p:sldId id="298" r:id="rId5"/>
    <p:sldId id="284" r:id="rId6"/>
    <p:sldId id="299" r:id="rId7"/>
    <p:sldId id="280" r:id="rId8"/>
    <p:sldId id="288" r:id="rId9"/>
    <p:sldId id="289" r:id="rId10"/>
    <p:sldId id="290" r:id="rId11"/>
    <p:sldId id="310" r:id="rId12"/>
    <p:sldId id="311" r:id="rId13"/>
    <p:sldId id="312" r:id="rId14"/>
    <p:sldId id="313" r:id="rId15"/>
    <p:sldId id="314" r:id="rId16"/>
    <p:sldId id="281" r:id="rId17"/>
    <p:sldId id="291" r:id="rId18"/>
    <p:sldId id="292" r:id="rId19"/>
    <p:sldId id="293" r:id="rId20"/>
    <p:sldId id="294" r:id="rId21"/>
    <p:sldId id="306" r:id="rId22"/>
    <p:sldId id="295" r:id="rId23"/>
    <p:sldId id="305" r:id="rId24"/>
    <p:sldId id="300" r:id="rId25"/>
    <p:sldId id="301" r:id="rId26"/>
    <p:sldId id="304" r:id="rId27"/>
    <p:sldId id="303" r:id="rId28"/>
    <p:sldId id="282" r:id="rId29"/>
    <p:sldId id="262" r:id="rId30"/>
    <p:sldId id="263" r:id="rId31"/>
    <p:sldId id="264" r:id="rId32"/>
    <p:sldId id="265" r:id="rId33"/>
    <p:sldId id="266" r:id="rId34"/>
    <p:sldId id="267" r:id="rId35"/>
    <p:sldId id="268" r:id="rId36"/>
    <p:sldId id="272" r:id="rId37"/>
    <p:sldId id="273" r:id="rId38"/>
    <p:sldId id="269" r:id="rId39"/>
    <p:sldId id="275" r:id="rId40"/>
    <p:sldId id="274" r:id="rId41"/>
    <p:sldId id="270" r:id="rId42"/>
    <p:sldId id="276" r:id="rId43"/>
    <p:sldId id="277" r:id="rId44"/>
    <p:sldId id="271" r:id="rId45"/>
    <p:sldId id="278" r:id="rId46"/>
    <p:sldId id="279" r:id="rId47"/>
    <p:sldId id="308" r:id="rId48"/>
    <p:sldId id="309" r:id="rId49"/>
    <p:sldId id="283" r:id="rId50"/>
    <p:sldId id="286" r:id="rId51"/>
    <p:sldId id="287" r:id="rId52"/>
    <p:sldId id="296" r:id="rId53"/>
    <p:sldId id="258"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45157518-454A-4ADE-B2EC-1D0F25C9A104}">
          <p14:sldIdLst>
            <p14:sldId id="256"/>
          </p14:sldIdLst>
        </p14:section>
        <p14:section name="Giới thiệu" id="{2EFD96F1-FCC1-4BE7-BACF-987862DD8897}">
          <p14:sldIdLst>
            <p14:sldId id="261"/>
            <p14:sldId id="297"/>
            <p14:sldId id="298"/>
            <p14:sldId id="284"/>
            <p14:sldId id="299"/>
          </p14:sldIdLst>
        </p14:section>
        <p14:section name="Tìm hiểu nghiệp vụ" id="{956F6858-0CBA-4A4E-B0E6-F96ABAA0DD91}">
          <p14:sldIdLst>
            <p14:sldId id="280"/>
            <p14:sldId id="288"/>
            <p14:sldId id="289"/>
            <p14:sldId id="290"/>
            <p14:sldId id="310"/>
            <p14:sldId id="311"/>
            <p14:sldId id="312"/>
            <p14:sldId id="313"/>
            <p14:sldId id="314"/>
          </p14:sldIdLst>
        </p14:section>
        <p14:section name="Thực hiện lấy yêu cầu" id="{73105FE5-413B-40C2-9E7C-78EE87AF289B}">
          <p14:sldIdLst>
            <p14:sldId id="281"/>
            <p14:sldId id="291"/>
            <p14:sldId id="292"/>
            <p14:sldId id="293"/>
            <p14:sldId id="294"/>
            <p14:sldId id="306"/>
            <p14:sldId id="295"/>
            <p14:sldId id="305"/>
            <p14:sldId id="300"/>
            <p14:sldId id="301"/>
            <p14:sldId id="304"/>
            <p14:sldId id="303"/>
          </p14:sldIdLst>
        </p14:section>
        <p14:section name="Các biểu đồ" id="{781D6AEA-CA80-49EB-BAD0-135DE41B9D11}">
          <p14:sldIdLst>
            <p14:sldId id="282"/>
            <p14:sldId id="262"/>
            <p14:sldId id="263"/>
            <p14:sldId id="264"/>
            <p14:sldId id="265"/>
            <p14:sldId id="266"/>
            <p14:sldId id="267"/>
            <p14:sldId id="268"/>
            <p14:sldId id="272"/>
            <p14:sldId id="273"/>
            <p14:sldId id="269"/>
            <p14:sldId id="275"/>
            <p14:sldId id="274"/>
            <p14:sldId id="270"/>
            <p14:sldId id="276"/>
            <p14:sldId id="277"/>
            <p14:sldId id="271"/>
            <p14:sldId id="278"/>
            <p14:sldId id="279"/>
            <p14:sldId id="308"/>
            <p14:sldId id="309"/>
          </p14:sldIdLst>
        </p14:section>
        <p14:section name="Kết luận" id="{D8298103-378D-48B7-BA3A-80402E157BF2}">
          <p14:sldIdLst>
            <p14:sldId id="283"/>
            <p14:sldId id="286"/>
            <p14:sldId id="287"/>
          </p14:sldIdLst>
        </p14:section>
        <p14:section name="Tài liệu tham khảo" id="{6559C1CA-27A1-48C5-A8F2-6DF991674C35}">
          <p14:sldIdLst>
            <p14:sldId id="296"/>
          </p14:sldIdLst>
        </p14:section>
        <p14:section name="End" id="{82749F82-AB3D-49FE-B456-30984DDCCC84}">
          <p14:sldIdLst>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4" d="100"/>
          <a:sy n="84" d="100"/>
        </p:scale>
        <p:origin x="138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FA8321-42B6-4394-9DF3-176BD539EF5D}" type="datetimeFigureOut">
              <a:rPr lang="en-US" smtClean="0"/>
              <a:t>5/6/2019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A2821-E1F8-4F08-983F-4BD21542DA60}" type="slidenum">
              <a:rPr lang="en-US" smtClean="0"/>
              <a:t>‹#›</a:t>
            </a:fld>
            <a:endParaRPr lang="en-US"/>
          </a:p>
        </p:txBody>
      </p:sp>
    </p:spTree>
    <p:extLst>
      <p:ext uri="{BB962C8B-B14F-4D97-AF65-F5344CB8AC3E}">
        <p14:creationId xmlns:p14="http://schemas.microsoft.com/office/powerpoint/2010/main" val="181087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72FFEE-8B26-4B4E-8C2E-6EF0E6976D46}" type="datetime1">
              <a:rPr lang="en-US" smtClean="0"/>
              <a:t>5/6/2019</a:t>
            </a:fld>
            <a:endParaRPr lang="en-US"/>
          </a:p>
        </p:txBody>
      </p:sp>
      <p:sp>
        <p:nvSpPr>
          <p:cNvPr id="5" name="Footer Placeholder 4"/>
          <p:cNvSpPr>
            <a:spLocks noGrp="1"/>
          </p:cNvSpPr>
          <p:nvPr>
            <p:ph type="ftr" sz="quarter" idx="11"/>
          </p:nvPr>
        </p:nvSpPr>
        <p:spPr/>
        <p:txBody>
          <a:bodyPr/>
          <a:lstStyle/>
          <a:p>
            <a:r>
              <a:rPr lang="en-US"/>
              <a:t>Tìm hiểu nghiệp vụ</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Headings)"/>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sz="26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055EBD-EEFF-45D8-8AE6-36659DD4E3BE}" type="datetime1">
              <a:rPr lang="en-US" smtClean="0"/>
              <a:t>5/6/2019</a:t>
            </a:fld>
            <a:endParaRPr lang="en-US"/>
          </a:p>
        </p:txBody>
      </p:sp>
      <p:sp>
        <p:nvSpPr>
          <p:cNvPr id="5" name="Footer Placeholder 4"/>
          <p:cNvSpPr>
            <a:spLocks noGrp="1"/>
          </p:cNvSpPr>
          <p:nvPr>
            <p:ph type="ftr" sz="quarter" idx="11"/>
          </p:nvPr>
        </p:nvSpPr>
        <p:spPr/>
        <p:txBody>
          <a:bodyPr/>
          <a:lstStyle/>
          <a:p>
            <a:r>
              <a:rPr lang="en-US"/>
              <a:t>Tìm hiểu nghiệp vụ</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6D7B9B-AC83-453F-90C7-1AF52564E344}" type="datetime1">
              <a:rPr lang="en-US" smtClean="0"/>
              <a:t>5/6/2019</a:t>
            </a:fld>
            <a:endParaRPr lang="en-US"/>
          </a:p>
        </p:txBody>
      </p:sp>
      <p:sp>
        <p:nvSpPr>
          <p:cNvPr id="5" name="Footer Placeholder 4"/>
          <p:cNvSpPr>
            <a:spLocks noGrp="1"/>
          </p:cNvSpPr>
          <p:nvPr>
            <p:ph type="ftr" sz="quarter" idx="11"/>
          </p:nvPr>
        </p:nvSpPr>
        <p:spPr/>
        <p:txBody>
          <a:bodyPr/>
          <a:lstStyle/>
          <a:p>
            <a:r>
              <a:rPr lang="en-US"/>
              <a:t>Tìm hiểu nghiệp vụ</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7315"/>
            <a:ext cx="7886700" cy="1325563"/>
          </a:xfrm>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F05DA3-C9FB-4F69-8551-7CC50F9CCCEC}" type="datetime1">
              <a:rPr lang="en-US" smtClean="0"/>
              <a:t>5/6/2019</a:t>
            </a:fld>
            <a:endParaRPr lang="en-US"/>
          </a:p>
        </p:txBody>
      </p:sp>
      <p:sp>
        <p:nvSpPr>
          <p:cNvPr id="6" name="Footer Placeholder 5"/>
          <p:cNvSpPr>
            <a:spLocks noGrp="1"/>
          </p:cNvSpPr>
          <p:nvPr>
            <p:ph type="ftr" sz="quarter" idx="11"/>
          </p:nvPr>
        </p:nvSpPr>
        <p:spPr/>
        <p:txBody>
          <a:bodyPr/>
          <a:lstStyle/>
          <a:p>
            <a:r>
              <a:rPr lang="en-US"/>
              <a:t>Tìm hiểu nghiệp vụ</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02EBBDA-6239-48A4-BF42-145536EAE284}" type="slidenum">
              <a:rPr lang="en-US" smtClean="0"/>
              <a:pPr/>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650" y="-83344"/>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45748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820" y="145748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B11854-0598-4FAF-87B4-BACD8EF61827}" type="datetime1">
              <a:rPr lang="en-US" smtClean="0"/>
              <a:t>5/6/2019</a:t>
            </a:fld>
            <a:endParaRPr lang="en-US"/>
          </a:p>
        </p:txBody>
      </p:sp>
      <p:sp>
        <p:nvSpPr>
          <p:cNvPr id="8" name="Footer Placeholder 7"/>
          <p:cNvSpPr>
            <a:spLocks noGrp="1"/>
          </p:cNvSpPr>
          <p:nvPr>
            <p:ph type="ftr" sz="quarter" idx="11"/>
          </p:nvPr>
        </p:nvSpPr>
        <p:spPr/>
        <p:txBody>
          <a:bodyPr/>
          <a:lstStyle/>
          <a:p>
            <a:r>
              <a:rPr lang="en-US"/>
              <a:t>Tìm hiểu nghiệp vụ</a:t>
            </a:r>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4A330BA-68B7-47F7-8B50-6979864DE45D}" type="datetime1">
              <a:rPr lang="en-US" smtClean="0"/>
              <a:t>5/6/2019</a:t>
            </a:fld>
            <a:endParaRPr lang="en-US"/>
          </a:p>
        </p:txBody>
      </p:sp>
      <p:sp>
        <p:nvSpPr>
          <p:cNvPr id="4" name="Footer Placeholder 3"/>
          <p:cNvSpPr>
            <a:spLocks noGrp="1"/>
          </p:cNvSpPr>
          <p:nvPr>
            <p:ph type="ftr" sz="quarter" idx="11"/>
          </p:nvPr>
        </p:nvSpPr>
        <p:spPr/>
        <p:txBody>
          <a:bodyPr/>
          <a:lstStyle/>
          <a:p>
            <a:r>
              <a:rPr lang="en-US"/>
              <a:t>Tìm hiểu nghiệp vụ</a:t>
            </a:r>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AEEE35E-11B3-430C-8ACE-F0C2D3D12FA4}" type="datetime1">
              <a:rPr lang="en-US" smtClean="0"/>
              <a:t>5/6/2019</a:t>
            </a:fld>
            <a:endParaRPr lang="en-US"/>
          </a:p>
        </p:txBody>
      </p:sp>
      <p:sp>
        <p:nvSpPr>
          <p:cNvPr id="6" name="Footer Placeholder 5"/>
          <p:cNvSpPr>
            <a:spLocks noGrp="1"/>
          </p:cNvSpPr>
          <p:nvPr>
            <p:ph type="ftr" sz="quarter" idx="11"/>
          </p:nvPr>
        </p:nvSpPr>
        <p:spPr/>
        <p:txBody>
          <a:bodyPr/>
          <a:lstStyle/>
          <a:p>
            <a:r>
              <a:rPr lang="en-US"/>
              <a:t>Tìm hiểu nghiệp vụ</a:t>
            </a:r>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88950" y="1346200"/>
            <a:ext cx="8026400" cy="49021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solidFill>
              </a:defRPr>
            </a:lvl1pPr>
          </a:lstStyle>
          <a:p>
            <a:fld id="{6096FB12-3D57-49BB-9547-3131D3C8558C}" type="datetime1">
              <a:rPr lang="en-US" smtClean="0"/>
              <a:t>5/6/2019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solidFill>
              </a:defRPr>
            </a:lvl1pPr>
          </a:lstStyle>
          <a:p>
            <a:r>
              <a:rPr lang="en-US"/>
              <a:t>Tìm hiểu nghiệp vụ</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solidFill>
              </a:defRPr>
            </a:lvl1pPr>
          </a:lstStyle>
          <a:p>
            <a:fld id="{A02EBBDA-6239-48A4-BF42-145536EAE284}" type="slidenum">
              <a:rPr lang="en-US" smtClean="0"/>
              <a:pPr/>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Lst>
  <p:hf hdr="0"/>
  <p:txStyles>
    <p:titleStyle>
      <a:lvl1pPr algn="l" defTabSz="685800" rtl="0" eaLnBrk="1" latinLnBrk="0" hangingPunct="1">
        <a:lnSpc>
          <a:spcPct val="90000"/>
        </a:lnSpc>
        <a:spcBef>
          <a:spcPct val="0"/>
        </a:spcBef>
        <a:buNone/>
        <a:defRPr sz="3600" b="1" kern="1200">
          <a:solidFill>
            <a:schemeClr val="bg1"/>
          </a:solidFill>
          <a:latin typeface="Calibri Light (Headings)"/>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6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vietnambiz.vn/thi-truong-duoc-pham-cuoc-dua-khoc-liet-51888.htm" TargetMode="External"/><Relationship Id="rId2" Type="http://schemas.openxmlformats.org/officeDocument/2006/relationships/hyperlink" Target="https://news.zing.vn/cuoc-chien-thi-truong-duoc-pham-5-2-ty-do-o-viet-nam-post806836.html" TargetMode="External"/><Relationship Id="rId1" Type="http://schemas.openxmlformats.org/officeDocument/2006/relationships/slideLayout" Target="../slideLayouts/slideLayout2.xml"/><Relationship Id="rId4" Type="http://schemas.openxmlformats.org/officeDocument/2006/relationships/hyperlink" Target="https://tuoitre.vn/moi-nguoi-viet-chi-1-3-trieu-dong-tien-thuoc-trong-nam-2017-20171225130304265.ht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Phân tích yêu cầu phần mềm</a:t>
            </a:r>
            <a:br>
              <a:rPr lang="en-US"/>
            </a:br>
            <a:r>
              <a:rPr lang="en-US" sz="3600"/>
              <a:t>Hệ thống bán thuốc</a:t>
            </a:r>
          </a:p>
        </p:txBody>
      </p:sp>
      <p:sp>
        <p:nvSpPr>
          <p:cNvPr id="3" name="Subtitle 2"/>
          <p:cNvSpPr>
            <a:spLocks noGrp="1"/>
          </p:cNvSpPr>
          <p:nvPr>
            <p:ph type="subTitle" idx="1"/>
          </p:nvPr>
        </p:nvSpPr>
        <p:spPr/>
        <p:txBody>
          <a:bodyPr/>
          <a:lstStyle/>
          <a:p>
            <a:endParaRPr lang="en-US"/>
          </a:p>
          <a:p>
            <a:r>
              <a:rPr lang="en-US"/>
              <a:t>GVHD: TS. Nguyễn Thị Thanh Tú</a:t>
            </a:r>
          </a:p>
          <a:p>
            <a:r>
              <a:rPr lang="en-US"/>
              <a:t>Nhóm SVTH: nhóm 10</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Hệ thống KiotViet</a:t>
            </a:r>
          </a:p>
        </p:txBody>
      </p:sp>
      <p:pic>
        <p:nvPicPr>
          <p:cNvPr id="8" name="Content Placeholder 7">
            <a:extLst>
              <a:ext uri="{FF2B5EF4-FFF2-40B4-BE49-F238E27FC236}">
                <a16:creationId xmlns:a16="http://schemas.microsoft.com/office/drawing/2014/main" id="{9FBCB264-C0EC-4A33-A567-157B2BFB60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39875"/>
            <a:ext cx="8026400" cy="4514850"/>
          </a:xfrm>
        </p:spPr>
      </p:pic>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10</a:t>
            </a:fld>
            <a:endParaRPr lang="en-US"/>
          </a:p>
        </p:txBody>
      </p:sp>
    </p:spTree>
    <p:extLst>
      <p:ext uri="{BB962C8B-B14F-4D97-AF65-F5344CB8AC3E}">
        <p14:creationId xmlns:p14="http://schemas.microsoft.com/office/powerpoint/2010/main" val="340618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Hệ thống KiotViet</a:t>
            </a:r>
          </a:p>
        </p:txBody>
      </p:sp>
      <p:pic>
        <p:nvPicPr>
          <p:cNvPr id="8" name="Content Placeholder 7">
            <a:extLst>
              <a:ext uri="{FF2B5EF4-FFF2-40B4-BE49-F238E27FC236}">
                <a16:creationId xmlns:a16="http://schemas.microsoft.com/office/drawing/2014/main" id="{9FBCB264-C0EC-4A33-A567-157B2BFB60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39875"/>
            <a:ext cx="8026400" cy="4514850"/>
          </a:xfrm>
        </p:spPr>
      </p:pic>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11</a:t>
            </a:fld>
            <a:endParaRPr lang="en-US"/>
          </a:p>
        </p:txBody>
      </p:sp>
    </p:spTree>
    <p:extLst>
      <p:ext uri="{BB962C8B-B14F-4D97-AF65-F5344CB8AC3E}">
        <p14:creationId xmlns:p14="http://schemas.microsoft.com/office/powerpoint/2010/main" val="36471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Hệ thống KiotViet</a:t>
            </a:r>
          </a:p>
        </p:txBody>
      </p:sp>
      <p:pic>
        <p:nvPicPr>
          <p:cNvPr id="8" name="Content Placeholder 7">
            <a:extLst>
              <a:ext uri="{FF2B5EF4-FFF2-40B4-BE49-F238E27FC236}">
                <a16:creationId xmlns:a16="http://schemas.microsoft.com/office/drawing/2014/main" id="{9FBCB264-C0EC-4A33-A567-157B2BFB60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39875"/>
            <a:ext cx="8026400" cy="4514850"/>
          </a:xfrm>
        </p:spPr>
      </p:pic>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12</a:t>
            </a:fld>
            <a:endParaRPr lang="en-US"/>
          </a:p>
        </p:txBody>
      </p:sp>
    </p:spTree>
    <p:extLst>
      <p:ext uri="{BB962C8B-B14F-4D97-AF65-F5344CB8AC3E}">
        <p14:creationId xmlns:p14="http://schemas.microsoft.com/office/powerpoint/2010/main" val="58107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Phỏng vấn Khách mua thuốc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13</a:t>
            </a:fld>
            <a:endParaRPr lang="en-US"/>
          </a:p>
        </p:txBody>
      </p:sp>
      <p:sp>
        <p:nvSpPr>
          <p:cNvPr id="7" name="Content Placeholder 6">
            <a:extLst>
              <a:ext uri="{FF2B5EF4-FFF2-40B4-BE49-F238E27FC236}">
                <a16:creationId xmlns:a16="http://schemas.microsoft.com/office/drawing/2014/main" id="{869A5001-8C97-4596-92F1-6F3C4CDE0490}"/>
              </a:ext>
            </a:extLst>
          </p:cNvPr>
          <p:cNvSpPr>
            <a:spLocks noGrp="1"/>
          </p:cNvSpPr>
          <p:nvPr>
            <p:ph idx="1"/>
          </p:nvPr>
        </p:nvSpPr>
        <p:spPr/>
        <p:txBody>
          <a:bodyPr/>
          <a:lstStyle/>
          <a:p>
            <a:r>
              <a:rPr lang="vi-VN"/>
              <a:t>Chất lượng dịch vụ bán hàng tại các quầy thuốc tư nhân, nhỏ lẻ có làm bạn hài lòng không?</a:t>
            </a:r>
            <a:endParaRPr lang="en-US"/>
          </a:p>
          <a:p>
            <a:r>
              <a:rPr lang="vi-VN"/>
              <a:t>Tuỳ trường hợp, nếu cửa hàng vắng thì tôi có thể hỏi kỹ được nhân viên, nhưng khi đông thì thanh toán cũng như tìm thuốc khá chậm, nhiều khi tôi không mua được loại thuốc hợp lý</a:t>
            </a:r>
            <a:endParaRPr lang="en-US"/>
          </a:p>
        </p:txBody>
      </p:sp>
    </p:spTree>
    <p:extLst>
      <p:ext uri="{BB962C8B-B14F-4D97-AF65-F5344CB8AC3E}">
        <p14:creationId xmlns:p14="http://schemas.microsoft.com/office/powerpoint/2010/main" val="2341741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Phỏng vấn Khách mua thuốc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14</a:t>
            </a:fld>
            <a:endParaRPr lang="en-US"/>
          </a:p>
        </p:txBody>
      </p:sp>
      <p:sp>
        <p:nvSpPr>
          <p:cNvPr id="7" name="Content Placeholder 6">
            <a:extLst>
              <a:ext uri="{FF2B5EF4-FFF2-40B4-BE49-F238E27FC236}">
                <a16:creationId xmlns:a16="http://schemas.microsoft.com/office/drawing/2014/main" id="{869A5001-8C97-4596-92F1-6F3C4CDE0490}"/>
              </a:ext>
            </a:extLst>
          </p:cNvPr>
          <p:cNvSpPr>
            <a:spLocks noGrp="1"/>
          </p:cNvSpPr>
          <p:nvPr>
            <p:ph idx="1"/>
          </p:nvPr>
        </p:nvSpPr>
        <p:spPr/>
        <p:txBody>
          <a:bodyPr/>
          <a:lstStyle/>
          <a:p>
            <a:r>
              <a:rPr lang="vi-VN"/>
              <a:t>Bạn đã từng đến nhiều cửa hàng thuốc áp dụng phần mềm quản lý để bán thuốc chưa?</a:t>
            </a:r>
            <a:endParaRPr lang="en-US"/>
          </a:p>
          <a:p>
            <a:r>
              <a:rPr lang="en-US"/>
              <a:t>Một số cửa hàng thuốc trên HN đã có sử dụng phần mềm</a:t>
            </a:r>
          </a:p>
          <a:p>
            <a:r>
              <a:rPr lang="en-US"/>
              <a:t>Bạn thích cách bán thuốc truyền thống hay áp dụng công nghệ vào bán hàng?</a:t>
            </a:r>
          </a:p>
          <a:p>
            <a:r>
              <a:rPr lang="vi-VN"/>
              <a:t>Tôi thích điều này hơn vì mọi thứ đều rõ ràng minh bạch, và mua bán cũng nhanh hơn nữa</a:t>
            </a:r>
            <a:endParaRPr lang="en-US"/>
          </a:p>
        </p:txBody>
      </p:sp>
    </p:spTree>
    <p:extLst>
      <p:ext uri="{BB962C8B-B14F-4D97-AF65-F5344CB8AC3E}">
        <p14:creationId xmlns:p14="http://schemas.microsoft.com/office/powerpoint/2010/main" val="320178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Phỏng vấn Khách mua thuốc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15</a:t>
            </a:fld>
            <a:endParaRPr lang="en-US"/>
          </a:p>
        </p:txBody>
      </p:sp>
      <p:sp>
        <p:nvSpPr>
          <p:cNvPr id="7" name="Content Placeholder 6">
            <a:extLst>
              <a:ext uri="{FF2B5EF4-FFF2-40B4-BE49-F238E27FC236}">
                <a16:creationId xmlns:a16="http://schemas.microsoft.com/office/drawing/2014/main" id="{869A5001-8C97-4596-92F1-6F3C4CDE0490}"/>
              </a:ext>
            </a:extLst>
          </p:cNvPr>
          <p:cNvSpPr>
            <a:spLocks noGrp="1"/>
          </p:cNvSpPr>
          <p:nvPr>
            <p:ph idx="1"/>
          </p:nvPr>
        </p:nvSpPr>
        <p:spPr/>
        <p:txBody>
          <a:bodyPr/>
          <a:lstStyle/>
          <a:p>
            <a:r>
              <a:rPr lang="vi-VN"/>
              <a:t>Chất lượng dịch vụ bán hàng tại các quầy thuốc tư nhân, nhỏ lẻ có làm bạn hài lòng không?</a:t>
            </a:r>
            <a:endParaRPr lang="en-US"/>
          </a:p>
          <a:p>
            <a:r>
              <a:rPr lang="vi-VN"/>
              <a:t>Tuỳ trường hợp, nếu cửa hàng vắng thì tôi có thể hỏi kỹ được nhân viên, nhưng khi đông thì thanh toán cũng như tìm thuốc khá chậm, nhiều khi tôi không mua được loại thuốc hợp lý</a:t>
            </a:r>
            <a:endParaRPr lang="en-US"/>
          </a:p>
        </p:txBody>
      </p:sp>
    </p:spTree>
    <p:extLst>
      <p:ext uri="{BB962C8B-B14F-4D97-AF65-F5344CB8AC3E}">
        <p14:creationId xmlns:p14="http://schemas.microsoft.com/office/powerpoint/2010/main" val="3900244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3151A8FB-712A-4A40-B7DC-EA8332130A13}"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16</a:t>
            </a:fld>
            <a:endParaRPr lang="en-US"/>
          </a:p>
        </p:txBody>
      </p:sp>
    </p:spTree>
    <p:extLst>
      <p:ext uri="{BB962C8B-B14F-4D97-AF65-F5344CB8AC3E}">
        <p14:creationId xmlns:p14="http://schemas.microsoft.com/office/powerpoint/2010/main" val="16049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5"/>
                                      </p:to>
                                    </p:set>
                                    <p:animEffect filter="image" prLst="opacity: 0.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5"/>
                                      </p:to>
                                    </p:set>
                                    <p:animEffect filter="image" prLst="opacity: 0.5">
                                      <p:cBhvr rctx="IE">
                                        <p:cTn id="16"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E5AA-8D42-49E6-AD39-150D2E85D2B0}"/>
              </a:ext>
            </a:extLst>
          </p:cNvPr>
          <p:cNvSpPr>
            <a:spLocks noGrp="1"/>
          </p:cNvSpPr>
          <p:nvPr>
            <p:ph type="title"/>
          </p:nvPr>
        </p:nvSpPr>
        <p:spPr/>
        <p:txBody>
          <a:bodyPr/>
          <a:lstStyle/>
          <a:p>
            <a:r>
              <a:rPr lang="en-US"/>
              <a:t>Ph</a:t>
            </a:r>
            <a:r>
              <a:rPr lang="vi-VN"/>
              <a:t>ư</a:t>
            </a:r>
            <a:r>
              <a:rPr lang="en-US"/>
              <a:t>ơng pháp lấy yêu cầu</a:t>
            </a:r>
          </a:p>
        </p:txBody>
      </p:sp>
      <p:sp>
        <p:nvSpPr>
          <p:cNvPr id="3" name="Content Placeholder 2">
            <a:extLst>
              <a:ext uri="{FF2B5EF4-FFF2-40B4-BE49-F238E27FC236}">
                <a16:creationId xmlns:a16="http://schemas.microsoft.com/office/drawing/2014/main" id="{86258899-7DD8-43B9-9633-7EF805E33CE4}"/>
              </a:ext>
            </a:extLst>
          </p:cNvPr>
          <p:cNvSpPr>
            <a:spLocks noGrp="1"/>
          </p:cNvSpPr>
          <p:nvPr>
            <p:ph idx="1"/>
          </p:nvPr>
        </p:nvSpPr>
        <p:spPr/>
        <p:txBody>
          <a:bodyPr/>
          <a:lstStyle/>
          <a:p>
            <a:r>
              <a:rPr lang="en-US"/>
              <a:t>Ph</a:t>
            </a:r>
            <a:r>
              <a:rPr lang="vi-VN"/>
              <a:t>ư</a:t>
            </a:r>
            <a:r>
              <a:rPr lang="en-US"/>
              <a:t>ơng pháp phỏng vấn</a:t>
            </a:r>
          </a:p>
          <a:p>
            <a:pPr lvl="1"/>
            <a:r>
              <a:rPr lang="en-US"/>
              <a:t>Câu hỏi đóng</a:t>
            </a:r>
          </a:p>
          <a:p>
            <a:pPr lvl="1"/>
            <a:r>
              <a:rPr lang="en-US"/>
              <a:t>Câu hỏi mở</a:t>
            </a:r>
          </a:p>
        </p:txBody>
      </p:sp>
      <p:sp>
        <p:nvSpPr>
          <p:cNvPr id="4" name="Date Placeholder 3">
            <a:extLst>
              <a:ext uri="{FF2B5EF4-FFF2-40B4-BE49-F238E27FC236}">
                <a16:creationId xmlns:a16="http://schemas.microsoft.com/office/drawing/2014/main" id="{6A575C2E-A825-45D1-8E09-76FEA439282E}"/>
              </a:ext>
            </a:extLst>
          </p:cNvPr>
          <p:cNvSpPr>
            <a:spLocks noGrp="1"/>
          </p:cNvSpPr>
          <p:nvPr>
            <p:ph type="dt" sz="half" idx="10"/>
          </p:nvPr>
        </p:nvSpPr>
        <p:spPr/>
        <p:txBody>
          <a:bodyPr/>
          <a:lstStyle/>
          <a:p>
            <a:fld id="{28D4D61A-2DC1-4BE5-9398-0673F6153A7A}" type="datetime1">
              <a:rPr lang="en-US" smtClean="0"/>
              <a:t>5/6/2019</a:t>
            </a:fld>
            <a:endParaRPr lang="en-US"/>
          </a:p>
        </p:txBody>
      </p:sp>
      <p:sp>
        <p:nvSpPr>
          <p:cNvPr id="5" name="Footer Placeholder 4">
            <a:extLst>
              <a:ext uri="{FF2B5EF4-FFF2-40B4-BE49-F238E27FC236}">
                <a16:creationId xmlns:a16="http://schemas.microsoft.com/office/drawing/2014/main" id="{48DB8836-9918-445B-A9EA-AFD0CFA4014F}"/>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BBDEB331-54F3-41D7-865E-B19F1F53EF2C}"/>
              </a:ext>
            </a:extLst>
          </p:cNvPr>
          <p:cNvSpPr>
            <a:spLocks noGrp="1"/>
          </p:cNvSpPr>
          <p:nvPr>
            <p:ph type="sldNum" sz="quarter" idx="12"/>
          </p:nvPr>
        </p:nvSpPr>
        <p:spPr/>
        <p:txBody>
          <a:bodyPr/>
          <a:lstStyle/>
          <a:p>
            <a:fld id="{A02EBBDA-6239-48A4-BF42-145536EAE284}" type="slidenum">
              <a:rPr lang="en-US" smtClean="0"/>
              <a:t>17</a:t>
            </a:fld>
            <a:endParaRPr lang="en-US"/>
          </a:p>
        </p:txBody>
      </p:sp>
    </p:spTree>
    <p:extLst>
      <p:ext uri="{BB962C8B-B14F-4D97-AF65-F5344CB8AC3E}">
        <p14:creationId xmlns:p14="http://schemas.microsoft.com/office/powerpoint/2010/main" val="156087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E5AA-8D42-49E6-AD39-150D2E85D2B0}"/>
              </a:ext>
            </a:extLst>
          </p:cNvPr>
          <p:cNvSpPr>
            <a:spLocks noGrp="1"/>
          </p:cNvSpPr>
          <p:nvPr>
            <p:ph type="title"/>
          </p:nvPr>
        </p:nvSpPr>
        <p:spPr/>
        <p:txBody>
          <a:bodyPr/>
          <a:lstStyle/>
          <a:p>
            <a:r>
              <a:rPr lang="en-US"/>
              <a:t>Lý do lựa chọn ph</a:t>
            </a:r>
            <a:r>
              <a:rPr lang="vi-VN"/>
              <a:t>ư</a:t>
            </a:r>
            <a:r>
              <a:rPr lang="en-US"/>
              <a:t>ơng pháp phỏng vấn</a:t>
            </a:r>
          </a:p>
        </p:txBody>
      </p:sp>
      <p:sp>
        <p:nvSpPr>
          <p:cNvPr id="3" name="Content Placeholder 2">
            <a:extLst>
              <a:ext uri="{FF2B5EF4-FFF2-40B4-BE49-F238E27FC236}">
                <a16:creationId xmlns:a16="http://schemas.microsoft.com/office/drawing/2014/main" id="{86258899-7DD8-43B9-9633-7EF805E33CE4}"/>
              </a:ext>
            </a:extLst>
          </p:cNvPr>
          <p:cNvSpPr>
            <a:spLocks noGrp="1"/>
          </p:cNvSpPr>
          <p:nvPr>
            <p:ph idx="1"/>
          </p:nvPr>
        </p:nvSpPr>
        <p:spPr/>
        <p:txBody>
          <a:bodyPr/>
          <a:lstStyle/>
          <a:p>
            <a:r>
              <a:rPr lang="en-US"/>
              <a:t>Dễ dàng thực hiện</a:t>
            </a:r>
          </a:p>
          <a:p>
            <a:r>
              <a:rPr lang="en-US"/>
              <a:t>Tính linh hoạt cao</a:t>
            </a:r>
          </a:p>
          <a:p>
            <a:r>
              <a:rPr lang="en-US"/>
              <a:t>Trực quan, t</a:t>
            </a:r>
            <a:r>
              <a:rPr lang="vi-VN"/>
              <a:t>ư</a:t>
            </a:r>
            <a:r>
              <a:rPr lang="en-US"/>
              <a:t>ơng tác tốt</a:t>
            </a:r>
          </a:p>
          <a:p>
            <a:r>
              <a:rPr lang="en-US"/>
              <a:t>Không tốn kém nhiều chi phí</a:t>
            </a:r>
          </a:p>
          <a:p>
            <a:r>
              <a:rPr lang="en-US"/>
              <a:t>Phù hợp năng lực sinh viên</a:t>
            </a:r>
          </a:p>
        </p:txBody>
      </p:sp>
      <p:sp>
        <p:nvSpPr>
          <p:cNvPr id="4" name="Date Placeholder 3">
            <a:extLst>
              <a:ext uri="{FF2B5EF4-FFF2-40B4-BE49-F238E27FC236}">
                <a16:creationId xmlns:a16="http://schemas.microsoft.com/office/drawing/2014/main" id="{6A575C2E-A825-45D1-8E09-76FEA439282E}"/>
              </a:ext>
            </a:extLst>
          </p:cNvPr>
          <p:cNvSpPr>
            <a:spLocks noGrp="1"/>
          </p:cNvSpPr>
          <p:nvPr>
            <p:ph type="dt" sz="half" idx="10"/>
          </p:nvPr>
        </p:nvSpPr>
        <p:spPr/>
        <p:txBody>
          <a:bodyPr/>
          <a:lstStyle/>
          <a:p>
            <a:fld id="{50D0C089-2981-4EBC-A84E-41A88F7379B2}" type="datetime1">
              <a:rPr lang="en-US" smtClean="0"/>
              <a:t>5/6/2019</a:t>
            </a:fld>
            <a:endParaRPr lang="en-US"/>
          </a:p>
        </p:txBody>
      </p:sp>
      <p:sp>
        <p:nvSpPr>
          <p:cNvPr id="5" name="Footer Placeholder 4">
            <a:extLst>
              <a:ext uri="{FF2B5EF4-FFF2-40B4-BE49-F238E27FC236}">
                <a16:creationId xmlns:a16="http://schemas.microsoft.com/office/drawing/2014/main" id="{48DB8836-9918-445B-A9EA-AFD0CFA4014F}"/>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BBDEB331-54F3-41D7-865E-B19F1F53EF2C}"/>
              </a:ext>
            </a:extLst>
          </p:cNvPr>
          <p:cNvSpPr>
            <a:spLocks noGrp="1"/>
          </p:cNvSpPr>
          <p:nvPr>
            <p:ph type="sldNum" sz="quarter" idx="12"/>
          </p:nvPr>
        </p:nvSpPr>
        <p:spPr/>
        <p:txBody>
          <a:bodyPr/>
          <a:lstStyle/>
          <a:p>
            <a:fld id="{A02EBBDA-6239-48A4-BF42-145536EAE284}" type="slidenum">
              <a:rPr lang="en-US" smtClean="0"/>
              <a:t>18</a:t>
            </a:fld>
            <a:endParaRPr lang="en-US"/>
          </a:p>
        </p:txBody>
      </p:sp>
    </p:spTree>
    <p:extLst>
      <p:ext uri="{BB962C8B-B14F-4D97-AF65-F5344CB8AC3E}">
        <p14:creationId xmlns:p14="http://schemas.microsoft.com/office/powerpoint/2010/main" val="268994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E5AA-8D42-49E6-AD39-150D2E85D2B0}"/>
              </a:ext>
            </a:extLst>
          </p:cNvPr>
          <p:cNvSpPr>
            <a:spLocks noGrp="1"/>
          </p:cNvSpPr>
          <p:nvPr>
            <p:ph type="title"/>
          </p:nvPr>
        </p:nvSpPr>
        <p:spPr/>
        <p:txBody>
          <a:bodyPr/>
          <a:lstStyle/>
          <a:p>
            <a:r>
              <a:rPr lang="en-US"/>
              <a:t>Lý do không lựa chọn ph</a:t>
            </a:r>
            <a:r>
              <a:rPr lang="vi-VN"/>
              <a:t>ư</a:t>
            </a:r>
            <a:r>
              <a:rPr lang="en-US"/>
              <a:t>ơng pháp khác</a:t>
            </a:r>
          </a:p>
        </p:txBody>
      </p:sp>
      <p:sp>
        <p:nvSpPr>
          <p:cNvPr id="3" name="Content Placeholder 2">
            <a:extLst>
              <a:ext uri="{FF2B5EF4-FFF2-40B4-BE49-F238E27FC236}">
                <a16:creationId xmlns:a16="http://schemas.microsoft.com/office/drawing/2014/main" id="{86258899-7DD8-43B9-9633-7EF805E33CE4}"/>
              </a:ext>
            </a:extLst>
          </p:cNvPr>
          <p:cNvSpPr>
            <a:spLocks noGrp="1"/>
          </p:cNvSpPr>
          <p:nvPr>
            <p:ph idx="1"/>
          </p:nvPr>
        </p:nvSpPr>
        <p:spPr/>
        <p:txBody>
          <a:bodyPr>
            <a:normAutofit/>
          </a:bodyPr>
          <a:lstStyle/>
          <a:p>
            <a:r>
              <a:rPr lang="en-US"/>
              <a:t>Ph</a:t>
            </a:r>
            <a:r>
              <a:rPr lang="vi-VN"/>
              <a:t>ư</a:t>
            </a:r>
            <a:r>
              <a:rPr lang="en-US"/>
              <a:t>ơng pháp quan sát:</a:t>
            </a:r>
          </a:p>
          <a:p>
            <a:pPr lvl="1">
              <a:buFont typeface="Wingdings" panose="05000000000000000000" pitchFamily="2" charset="2"/>
              <a:buChar char=""/>
            </a:pPr>
            <a:r>
              <a:rPr lang="en-US"/>
              <a:t>Tốn kém thời gian</a:t>
            </a:r>
          </a:p>
          <a:p>
            <a:pPr lvl="1">
              <a:buFont typeface="Wingdings" panose="05000000000000000000" pitchFamily="2" charset="2"/>
              <a:buChar char=""/>
            </a:pPr>
            <a:r>
              <a:rPr lang="en-US"/>
              <a:t>Hiệu quả không cao</a:t>
            </a:r>
          </a:p>
          <a:p>
            <a:pPr lvl="1">
              <a:buFont typeface="Wingdings" panose="05000000000000000000" pitchFamily="2" charset="2"/>
              <a:buChar char=""/>
            </a:pPr>
            <a:r>
              <a:rPr lang="en-US"/>
              <a:t>Gây cảm giác không thoải mái</a:t>
            </a:r>
          </a:p>
          <a:p>
            <a:pPr lvl="1">
              <a:buFont typeface="Wingdings" panose="05000000000000000000" pitchFamily="2" charset="2"/>
              <a:buChar char=""/>
            </a:pPr>
            <a:r>
              <a:rPr lang="en-US"/>
              <a:t>Các thao tác với hệ thống khá đ</a:t>
            </a:r>
            <a:r>
              <a:rPr lang="vi-VN"/>
              <a:t>ơ</a:t>
            </a:r>
            <a:r>
              <a:rPr lang="en-US"/>
              <a:t>n giản</a:t>
            </a:r>
          </a:p>
          <a:p>
            <a:pPr lvl="1">
              <a:buFont typeface="Wingdings" panose="05000000000000000000" pitchFamily="2" charset="2"/>
              <a:buChar char=""/>
            </a:pPr>
            <a:endParaRPr lang="en-US"/>
          </a:p>
          <a:p>
            <a:r>
              <a:rPr lang="en-US"/>
              <a:t>Ph</a:t>
            </a:r>
            <a:r>
              <a:rPr lang="vi-VN"/>
              <a:t>ư</a:t>
            </a:r>
            <a:r>
              <a:rPr lang="en-US"/>
              <a:t>ơng pháp bảng hỏi:</a:t>
            </a:r>
          </a:p>
          <a:p>
            <a:pPr lvl="1">
              <a:buFont typeface="Wingdings" panose="05000000000000000000" pitchFamily="2" charset="2"/>
              <a:buChar char="û"/>
            </a:pPr>
            <a:r>
              <a:rPr lang="en-US"/>
              <a:t>Phù hợp khi số l</a:t>
            </a:r>
            <a:r>
              <a:rPr lang="vi-VN"/>
              <a:t>ư</a:t>
            </a:r>
            <a:r>
              <a:rPr lang="en-US"/>
              <a:t>ợng đối t</a:t>
            </a:r>
            <a:r>
              <a:rPr lang="vi-VN"/>
              <a:t>ư</a:t>
            </a:r>
            <a:r>
              <a:rPr lang="en-US"/>
              <a:t>ợng hỏi lớn</a:t>
            </a:r>
          </a:p>
          <a:p>
            <a:pPr lvl="1">
              <a:buFont typeface="Wingdings" panose="05000000000000000000" pitchFamily="2" charset="2"/>
              <a:buChar char="û"/>
            </a:pPr>
            <a:r>
              <a:rPr lang="en-US"/>
              <a:t>Chi phí chuẩn bị cao</a:t>
            </a:r>
          </a:p>
          <a:p>
            <a:pPr lvl="1">
              <a:buFont typeface="Wingdings" panose="05000000000000000000" pitchFamily="2" charset="2"/>
              <a:buChar char="û"/>
            </a:pPr>
            <a:endParaRPr lang="en-US"/>
          </a:p>
          <a:p>
            <a:r>
              <a:rPr lang="en-US"/>
              <a:t>Ph</a:t>
            </a:r>
            <a:r>
              <a:rPr lang="vi-VN"/>
              <a:t>ư</a:t>
            </a:r>
            <a:r>
              <a:rPr lang="en-US"/>
              <a:t>ơng pháp nghiên cứu tài liệu:</a:t>
            </a:r>
          </a:p>
          <a:p>
            <a:pPr lvl="1">
              <a:lnSpc>
                <a:spcPct val="100000"/>
              </a:lnSpc>
              <a:buFont typeface="Wingdings" panose="05000000000000000000" pitchFamily="2" charset="2"/>
              <a:buChar char="û"/>
            </a:pPr>
            <a:r>
              <a:rPr lang="en-US"/>
              <a:t>Các hệ thống vừa, nhỏ th</a:t>
            </a:r>
            <a:r>
              <a:rPr lang="vi-VN"/>
              <a:t>ư</a:t>
            </a:r>
            <a:r>
              <a:rPr lang="en-US"/>
              <a:t>ờng không có tài liệu chu đáo</a:t>
            </a:r>
          </a:p>
          <a:p>
            <a:pPr lvl="1">
              <a:lnSpc>
                <a:spcPct val="100000"/>
              </a:lnSpc>
              <a:buFont typeface="Wingdings" panose="05000000000000000000" pitchFamily="2" charset="2"/>
              <a:buChar char="û"/>
            </a:pPr>
            <a:r>
              <a:rPr lang="en-US"/>
              <a:t>Khó yêu cầu chủ cửa hàng cho tiếp cận khi không then quen</a:t>
            </a:r>
          </a:p>
        </p:txBody>
      </p:sp>
      <p:sp>
        <p:nvSpPr>
          <p:cNvPr id="4" name="Date Placeholder 3">
            <a:extLst>
              <a:ext uri="{FF2B5EF4-FFF2-40B4-BE49-F238E27FC236}">
                <a16:creationId xmlns:a16="http://schemas.microsoft.com/office/drawing/2014/main" id="{6A575C2E-A825-45D1-8E09-76FEA439282E}"/>
              </a:ext>
            </a:extLst>
          </p:cNvPr>
          <p:cNvSpPr>
            <a:spLocks noGrp="1"/>
          </p:cNvSpPr>
          <p:nvPr>
            <p:ph type="dt" sz="half" idx="10"/>
          </p:nvPr>
        </p:nvSpPr>
        <p:spPr/>
        <p:txBody>
          <a:bodyPr/>
          <a:lstStyle/>
          <a:p>
            <a:fld id="{BEB566D9-E3B7-4AEF-BF0D-086611660941}" type="datetime1">
              <a:rPr lang="en-US" smtClean="0"/>
              <a:t>5/6/2019</a:t>
            </a:fld>
            <a:endParaRPr lang="en-US"/>
          </a:p>
        </p:txBody>
      </p:sp>
      <p:sp>
        <p:nvSpPr>
          <p:cNvPr id="5" name="Footer Placeholder 4">
            <a:extLst>
              <a:ext uri="{FF2B5EF4-FFF2-40B4-BE49-F238E27FC236}">
                <a16:creationId xmlns:a16="http://schemas.microsoft.com/office/drawing/2014/main" id="{48DB8836-9918-445B-A9EA-AFD0CFA4014F}"/>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BBDEB331-54F3-41D7-865E-B19F1F53EF2C}"/>
              </a:ext>
            </a:extLst>
          </p:cNvPr>
          <p:cNvSpPr>
            <a:spLocks noGrp="1"/>
          </p:cNvSpPr>
          <p:nvPr>
            <p:ph type="sldNum" sz="quarter" idx="12"/>
          </p:nvPr>
        </p:nvSpPr>
        <p:spPr/>
        <p:txBody>
          <a:bodyPr/>
          <a:lstStyle/>
          <a:p>
            <a:fld id="{A02EBBDA-6239-48A4-BF42-145536EAE284}" type="slidenum">
              <a:rPr lang="en-US" smtClean="0"/>
              <a:t>19</a:t>
            </a:fld>
            <a:endParaRPr lang="en-US"/>
          </a:p>
        </p:txBody>
      </p:sp>
    </p:spTree>
    <p:extLst>
      <p:ext uri="{BB962C8B-B14F-4D97-AF65-F5344CB8AC3E}">
        <p14:creationId xmlns:p14="http://schemas.microsoft.com/office/powerpoint/2010/main" val="3666484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71001BA5-3B86-481B-910F-B0E8FFFB0C07}"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Giới thiệu</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2</a:t>
            </a:fld>
            <a:endParaRPr lang="en-US"/>
          </a:p>
        </p:txBody>
      </p:sp>
    </p:spTree>
    <p:extLst>
      <p:ext uri="{BB962C8B-B14F-4D97-AF65-F5344CB8AC3E}">
        <p14:creationId xmlns:p14="http://schemas.microsoft.com/office/powerpoint/2010/main" val="285111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1" end="1"/>
                                            </p:txEl>
                                          </p:spTgt>
                                        </p:tgtEl>
                                        <p:attrNameLst>
                                          <p:attrName>style.opacity</p:attrName>
                                        </p:attrNameLst>
                                      </p:cBhvr>
                                      <p:to>
                                        <p:strVal val="0.5"/>
                                      </p:to>
                                    </p:set>
                                    <p:animEffect filter="image" prLst="opacity: 0.5">
                                      <p:cBhvr rctx="IE">
                                        <p:cTn id="7" dur="indefinite"/>
                                        <p:tgtEl>
                                          <p:spTgt spid="3">
                                            <p:txEl>
                                              <p:pRg st="1" end="1"/>
                                            </p:txEl>
                                          </p:spTgt>
                                        </p:tgtEl>
                                      </p:cBhvr>
                                    </p:animEffect>
                                  </p:childTnLst>
                                </p:cTn>
                              </p:par>
                              <p:par>
                                <p:cTn id="8" presetID="9" presetClass="emph" presetSubtype="0" nodeType="withEffect">
                                  <p:stCondLst>
                                    <p:cond delay="0"/>
                                  </p:stCondLst>
                                  <p:childTnLst>
                                    <p:set>
                                      <p:cBhvr>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5"/>
                                      </p:to>
                                    </p:set>
                                    <p:animEffect filter="image" prLst="opacity: 0.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5"/>
                                      </p:to>
                                    </p:set>
                                    <p:animEffect filter="image" prLst="opacity: 0.5">
                                      <p:cBhvr rctx="IE">
                                        <p:cTn id="16"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Đối t</a:t>
            </a:r>
            <a:r>
              <a:rPr lang="vi-VN"/>
              <a:t>ư</a:t>
            </a:r>
            <a:r>
              <a:rPr lang="en-US"/>
              <a:t>ợng hỏi</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r>
              <a:rPr lang="en-US"/>
              <a:t>Nhân viên bán thuốc</a:t>
            </a:r>
          </a:p>
          <a:p>
            <a:r>
              <a:rPr lang="en-US"/>
              <a:t>Quản lý cửa hàng</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F03A43A2-BA82-43FE-9302-D784C35DDFB1}"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20</a:t>
            </a:fld>
            <a:endParaRPr lang="en-US"/>
          </a:p>
        </p:txBody>
      </p:sp>
    </p:spTree>
    <p:extLst>
      <p:ext uri="{BB962C8B-B14F-4D97-AF65-F5344CB8AC3E}">
        <p14:creationId xmlns:p14="http://schemas.microsoft.com/office/powerpoint/2010/main" val="372682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Nhân viên</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vi-VN"/>
              <a:t>Khi có khách đến mua thuốc, những thông tin gì được anh chị lưu lại vào sổ sách?</a:t>
            </a:r>
            <a:endParaRPr lang="en-US"/>
          </a:p>
          <a:p>
            <a:pPr lvl="1">
              <a:buFont typeface="Wingdings 3" panose="05040102010807070707" pitchFamily="18" charset="2"/>
              <a:buChar char="Ë"/>
            </a:pPr>
            <a:r>
              <a:rPr lang="en-US"/>
              <a:t>Tên khách hàng</a:t>
            </a:r>
          </a:p>
          <a:p>
            <a:pPr lvl="1">
              <a:buFont typeface="Wingdings 3" panose="05040102010807070707" pitchFamily="18" charset="2"/>
              <a:buChar char="Ë"/>
            </a:pPr>
            <a:r>
              <a:rPr lang="en-US"/>
              <a:t>Ngày mua bán</a:t>
            </a:r>
          </a:p>
          <a:p>
            <a:pPr lvl="1">
              <a:buFont typeface="Wingdings 3" panose="05040102010807070707" pitchFamily="18" charset="2"/>
              <a:buChar char="Ë"/>
            </a:pPr>
            <a:r>
              <a:rPr lang="en-US"/>
              <a:t>Danh sách thuốc kèm số l</a:t>
            </a:r>
            <a:r>
              <a:rPr lang="vi-VN"/>
              <a:t>ư</a:t>
            </a:r>
            <a:r>
              <a:rPr lang="en-US"/>
              <a:t>ợng và giá bán</a:t>
            </a:r>
          </a:p>
          <a:p>
            <a:pPr lvl="1">
              <a:buFont typeface="Wingdings 3" panose="05040102010807070707" pitchFamily="18" charset="2"/>
              <a:buChar char="Ë"/>
            </a:pPr>
            <a:r>
              <a:rPr lang="en-US"/>
              <a:t>Tổng thành tiền</a:t>
            </a:r>
          </a:p>
          <a:p>
            <a:endParaRPr lang="en-US"/>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21</a:t>
            </a:fld>
            <a:endParaRPr lang="en-US"/>
          </a:p>
        </p:txBody>
      </p:sp>
    </p:spTree>
    <p:extLst>
      <p:ext uri="{BB962C8B-B14F-4D97-AF65-F5344CB8AC3E}">
        <p14:creationId xmlns:p14="http://schemas.microsoft.com/office/powerpoint/2010/main" val="19382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Nhân viên</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a:t>Điều kiện đổi trả hàng là gì?</a:t>
            </a:r>
          </a:p>
          <a:p>
            <a:pPr lvl="1">
              <a:buFont typeface="Wingdings 3" panose="05040102010807070707" pitchFamily="18" charset="2"/>
              <a:buChar char="Ë"/>
            </a:pPr>
            <a:r>
              <a:rPr lang="en-US"/>
              <a:t>Còn giữ hóa đ</a:t>
            </a:r>
            <a:r>
              <a:rPr lang="vi-VN"/>
              <a:t>ơ</a:t>
            </a:r>
            <a:r>
              <a:rPr lang="en-US"/>
              <a:t>n mua hàng</a:t>
            </a:r>
          </a:p>
          <a:p>
            <a:pPr lvl="1">
              <a:buFont typeface="Wingdings 3" panose="05040102010807070707" pitchFamily="18" charset="2"/>
              <a:buChar char="Ë"/>
            </a:pPr>
            <a:r>
              <a:rPr lang="en-US"/>
              <a:t>Sản phẩm còn nguyên tem, ch</a:t>
            </a:r>
            <a:r>
              <a:rPr lang="vi-VN"/>
              <a:t>ư</a:t>
            </a:r>
            <a:r>
              <a:rPr lang="en-US"/>
              <a:t>a đ</a:t>
            </a:r>
            <a:r>
              <a:rPr lang="vi-VN"/>
              <a:t>ư</a:t>
            </a:r>
            <a:r>
              <a:rPr lang="en-US"/>
              <a:t>ợc sử dụng</a:t>
            </a:r>
          </a:p>
          <a:p>
            <a:pPr lvl="1">
              <a:buFont typeface="Wingdings 3" panose="05040102010807070707" pitchFamily="18" charset="2"/>
              <a:buChar char="Ë"/>
            </a:pPr>
            <a:r>
              <a:rPr lang="en-US"/>
              <a:t>Có thể phải chịu chi phí trả hàng</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22</a:t>
            </a:fld>
            <a:endParaRPr lang="en-US"/>
          </a:p>
        </p:txBody>
      </p:sp>
    </p:spTree>
    <p:extLst>
      <p:ext uri="{BB962C8B-B14F-4D97-AF65-F5344CB8AC3E}">
        <p14:creationId xmlns:p14="http://schemas.microsoft.com/office/powerpoint/2010/main" val="31542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Nhân viên</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vi-VN"/>
              <a:t>Trong khoảng thời gian bao lâu thì hiệu thuốc sẽ tiến hành kiểm kê số lượng hàng hóa của mình?</a:t>
            </a:r>
            <a:endParaRPr lang="en-US"/>
          </a:p>
          <a:p>
            <a:pPr lvl="1">
              <a:buFont typeface="Wingdings 3" panose="05040102010807070707" pitchFamily="18" charset="2"/>
              <a:buChar char="Ë"/>
            </a:pPr>
            <a:r>
              <a:rPr lang="en-US"/>
              <a:t>Th</a:t>
            </a:r>
            <a:r>
              <a:rPr lang="vi-VN"/>
              <a:t>ư</a:t>
            </a:r>
            <a:r>
              <a:rPr lang="en-US"/>
              <a:t>ờng sẽ vào cuối mỗi tháng</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23</a:t>
            </a:fld>
            <a:endParaRPr lang="en-US"/>
          </a:p>
        </p:txBody>
      </p:sp>
    </p:spTree>
    <p:extLst>
      <p:ext uri="{BB962C8B-B14F-4D97-AF65-F5344CB8AC3E}">
        <p14:creationId xmlns:p14="http://schemas.microsoft.com/office/powerpoint/2010/main" val="91749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Quản lý</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a:t> </a:t>
            </a:r>
            <a:r>
              <a:rPr lang="vi-VN"/>
              <a:t>Bạn đang lưu trữ dữ liệu bằng cách nào? </a:t>
            </a:r>
            <a:endParaRPr lang="en-US"/>
          </a:p>
          <a:p>
            <a:pPr lvl="1">
              <a:buFont typeface="Wingdings 3" panose="05040102010807070707" pitchFamily="18" charset="2"/>
              <a:buChar char=""/>
            </a:pPr>
            <a:r>
              <a:rPr lang="en-US"/>
              <a:t>Giấy tờ, Excel</a:t>
            </a:r>
          </a:p>
          <a:p>
            <a:pPr marL="0" indent="0">
              <a:buNone/>
            </a:pPr>
            <a:endParaRPr lang="en-US"/>
          </a:p>
          <a:p>
            <a:pPr>
              <a:buFont typeface="Arial" panose="020B0604020202020204" pitchFamily="34" charset="0"/>
              <a:buChar char="?"/>
            </a:pPr>
            <a:r>
              <a:rPr lang="en-US"/>
              <a:t> Ưu, nh</a:t>
            </a:r>
            <a:r>
              <a:rPr lang="vi-VN"/>
              <a:t>ư</a:t>
            </a:r>
            <a:r>
              <a:rPr lang="en-US"/>
              <a:t>ợc điểm?</a:t>
            </a:r>
          </a:p>
          <a:p>
            <a:pPr lvl="1">
              <a:buFont typeface="Wingdings 3" panose="05040102010807070707" pitchFamily="18" charset="2"/>
              <a:buChar char=""/>
            </a:pPr>
            <a:r>
              <a:rPr lang="en-US"/>
              <a:t>Đơn giản, không yêu cầu trình độ tin học</a:t>
            </a:r>
          </a:p>
          <a:p>
            <a:pPr lvl="1">
              <a:buFont typeface="Wingdings 3" panose="05040102010807070707" pitchFamily="18" charset="2"/>
              <a:buChar char=""/>
            </a:pPr>
            <a:r>
              <a:rPr lang="en-US"/>
              <a:t>Tốn không gian l</a:t>
            </a:r>
            <a:r>
              <a:rPr lang="vi-VN"/>
              <a:t>ư</a:t>
            </a:r>
            <a:r>
              <a:rPr lang="en-US"/>
              <a:t>u trữ giấy tờ</a:t>
            </a:r>
          </a:p>
          <a:p>
            <a:pPr lvl="1">
              <a:buFont typeface="Wingdings 3" panose="05040102010807070707" pitchFamily="18" charset="2"/>
              <a:buChar char=""/>
            </a:pPr>
            <a:r>
              <a:rPr lang="en-US"/>
              <a:t>Khó khan khi tìm kiếm, sao chép</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24</a:t>
            </a:fld>
            <a:endParaRPr lang="en-US"/>
          </a:p>
        </p:txBody>
      </p:sp>
    </p:spTree>
    <p:extLst>
      <p:ext uri="{BB962C8B-B14F-4D97-AF65-F5344CB8AC3E}">
        <p14:creationId xmlns:p14="http://schemas.microsoft.com/office/powerpoint/2010/main" val="74790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Quản lý</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a:t> Bạn muốn quản lý những thông tin gì của nhà thuốc?</a:t>
            </a:r>
          </a:p>
          <a:p>
            <a:pPr lvl="1">
              <a:buFont typeface="Wingdings 3" panose="05040102010807070707" pitchFamily="18" charset="2"/>
              <a:buChar char=""/>
            </a:pPr>
            <a:r>
              <a:rPr lang="en-US"/>
              <a:t> Thuốc</a:t>
            </a:r>
          </a:p>
          <a:p>
            <a:pPr lvl="1">
              <a:buFont typeface="Wingdings 3" panose="05040102010807070707" pitchFamily="18" charset="2"/>
              <a:buChar char=""/>
            </a:pPr>
            <a:r>
              <a:rPr lang="en-US"/>
              <a:t> Chi nhánh, Nhân viên</a:t>
            </a:r>
          </a:p>
          <a:p>
            <a:pPr lvl="1">
              <a:buFont typeface="Wingdings 3" panose="05040102010807070707" pitchFamily="18" charset="2"/>
              <a:buChar char=""/>
            </a:pPr>
            <a:r>
              <a:rPr lang="en-US"/>
              <a:t> Khách hàng, Đối tác</a:t>
            </a:r>
          </a:p>
          <a:p>
            <a:pPr lvl="1">
              <a:buFont typeface="Wingdings 3" panose="05040102010807070707" pitchFamily="18" charset="2"/>
              <a:buChar char=""/>
            </a:pPr>
            <a:r>
              <a:rPr lang="en-US"/>
              <a:t> Hóa đ</a:t>
            </a:r>
            <a:r>
              <a:rPr lang="vi-VN"/>
              <a:t>ơ</a:t>
            </a:r>
            <a:r>
              <a:rPr lang="en-US"/>
              <a:t>n</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25</a:t>
            </a:fld>
            <a:endParaRPr lang="en-US"/>
          </a:p>
        </p:txBody>
      </p:sp>
    </p:spTree>
    <p:extLst>
      <p:ext uri="{BB962C8B-B14F-4D97-AF65-F5344CB8AC3E}">
        <p14:creationId xmlns:p14="http://schemas.microsoft.com/office/powerpoint/2010/main" val="161939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Quản lý</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a:t> </a:t>
            </a:r>
            <a:r>
              <a:rPr lang="vi-VN"/>
              <a:t>Nhà thuốc của bạn có thể cung cấp máy tính với cấu hình như thế nào?</a:t>
            </a:r>
            <a:endParaRPr lang="en-US"/>
          </a:p>
          <a:p>
            <a:pPr lvl="1">
              <a:buFont typeface="Wingdings 3" panose="05040102010807070707" pitchFamily="18" charset="2"/>
              <a:buChar char=""/>
            </a:pPr>
            <a:r>
              <a:rPr lang="en-US"/>
              <a:t> Ram 4GB</a:t>
            </a:r>
          </a:p>
          <a:p>
            <a:pPr lvl="1">
              <a:buFont typeface="Wingdings 3" panose="05040102010807070707" pitchFamily="18" charset="2"/>
              <a:buChar char=""/>
            </a:pPr>
            <a:r>
              <a:rPr lang="en-US"/>
              <a:t> Core i3</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26</a:t>
            </a:fld>
            <a:endParaRPr lang="en-US"/>
          </a:p>
        </p:txBody>
      </p:sp>
    </p:spTree>
    <p:extLst>
      <p:ext uri="{BB962C8B-B14F-4D97-AF65-F5344CB8AC3E}">
        <p14:creationId xmlns:p14="http://schemas.microsoft.com/office/powerpoint/2010/main" val="272395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Quản lý</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a:t> </a:t>
            </a:r>
            <a:r>
              <a:rPr lang="vi-VN"/>
              <a:t>Bạn muốn hệ thống được bảo mật như thế nào?</a:t>
            </a:r>
            <a:r>
              <a:rPr lang="en-US"/>
              <a:t> </a:t>
            </a:r>
          </a:p>
          <a:p>
            <a:pPr lvl="1">
              <a:buFont typeface="Wingdings 3" panose="05040102010807070707" pitchFamily="18" charset="2"/>
              <a:buChar char=""/>
            </a:pPr>
            <a:r>
              <a:rPr lang="en-US"/>
              <a:t> Có phân quyền, xác thực</a:t>
            </a:r>
          </a:p>
          <a:p>
            <a:pPr lvl="1">
              <a:buFont typeface="Wingdings 3" panose="05040102010807070707" pitchFamily="18" charset="2"/>
              <a:buChar char=""/>
            </a:pPr>
            <a:r>
              <a:rPr lang="en-US"/>
              <a:t> Nhân viên không đ</a:t>
            </a:r>
            <a:r>
              <a:rPr lang="vi-VN"/>
              <a:t>ư</a:t>
            </a:r>
            <a:r>
              <a:rPr lang="en-US"/>
              <a:t>ợc xem báo cáo thu chi của quản lý </a:t>
            </a:r>
          </a:p>
          <a:p>
            <a:pPr lvl="1">
              <a:buFont typeface="Wingdings 3" panose="05040102010807070707" pitchFamily="18" charset="2"/>
              <a:buChar char=""/>
            </a:pPr>
            <a:r>
              <a:rPr lang="en-US"/>
              <a:t> Ng</a:t>
            </a:r>
            <a:r>
              <a:rPr lang="vi-VN"/>
              <a:t>ư</a:t>
            </a:r>
            <a:r>
              <a:rPr lang="en-US"/>
              <a:t>ời ngoài hệ thống không đ</a:t>
            </a:r>
            <a:r>
              <a:rPr lang="vi-VN"/>
              <a:t>ư</a:t>
            </a:r>
            <a:r>
              <a:rPr lang="en-US"/>
              <a:t>ợc truy cập, sửa đổi thông tin</a:t>
            </a:r>
          </a:p>
          <a:p>
            <a:pPr marL="342900" lvl="1" indent="0">
              <a:buNone/>
            </a:pPr>
            <a:endParaRPr lang="en-US"/>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27</a:t>
            </a:fld>
            <a:endParaRPr lang="en-US"/>
          </a:p>
        </p:txBody>
      </p:sp>
    </p:spTree>
    <p:extLst>
      <p:ext uri="{BB962C8B-B14F-4D97-AF65-F5344CB8AC3E}">
        <p14:creationId xmlns:p14="http://schemas.microsoft.com/office/powerpoint/2010/main" val="4038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8A5A8443-E066-410F-A2CE-ABD58E707279}"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Các biểu đồ mô hình hóa</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28</a:t>
            </a:fld>
            <a:endParaRPr lang="en-US"/>
          </a:p>
        </p:txBody>
      </p:sp>
    </p:spTree>
    <p:extLst>
      <p:ext uri="{BB962C8B-B14F-4D97-AF65-F5344CB8AC3E}">
        <p14:creationId xmlns:p14="http://schemas.microsoft.com/office/powerpoint/2010/main" val="18899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5"/>
                                      </p:to>
                                    </p:set>
                                    <p:animEffect filter="image" prLst="opacity: 0.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5"/>
                                      </p:to>
                                    </p:set>
                                    <p:animEffect filter="image" prLst="opacity: 0.5">
                                      <p:cBhvr rctx="IE">
                                        <p:cTn id="16"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Tổng quan</a:t>
            </a:r>
          </a:p>
        </p:txBody>
      </p:sp>
      <p:pic>
        <p:nvPicPr>
          <p:cNvPr id="8" name="Content Placeholder 7">
            <a:extLst>
              <a:ext uri="{FF2B5EF4-FFF2-40B4-BE49-F238E27FC236}">
                <a16:creationId xmlns:a16="http://schemas.microsoft.com/office/drawing/2014/main" id="{4AD9134A-8917-4FC1-926D-7EF8BDB8A6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583" y="1346200"/>
            <a:ext cx="7635133" cy="4902200"/>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7988930C-F513-4588-AF51-F1D34F2C50E8}"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29</a:t>
            </a:fld>
            <a:endParaRPr lang="en-US"/>
          </a:p>
        </p:txBody>
      </p:sp>
    </p:spTree>
    <p:extLst>
      <p:ext uri="{BB962C8B-B14F-4D97-AF65-F5344CB8AC3E}">
        <p14:creationId xmlns:p14="http://schemas.microsoft.com/office/powerpoint/2010/main" val="2804219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EF5C-3AAE-41B6-8E29-6C4CFF058E63}"/>
              </a:ext>
            </a:extLst>
          </p:cNvPr>
          <p:cNvSpPr>
            <a:spLocks noGrp="1"/>
          </p:cNvSpPr>
          <p:nvPr>
            <p:ph type="title"/>
          </p:nvPr>
        </p:nvSpPr>
        <p:spPr/>
        <p:txBody>
          <a:bodyPr/>
          <a:lstStyle/>
          <a:p>
            <a:r>
              <a:rPr lang="en-US"/>
              <a:t>Tổng quan</a:t>
            </a:r>
          </a:p>
        </p:txBody>
      </p:sp>
      <p:sp>
        <p:nvSpPr>
          <p:cNvPr id="3" name="Content Placeholder 2">
            <a:extLst>
              <a:ext uri="{FF2B5EF4-FFF2-40B4-BE49-F238E27FC236}">
                <a16:creationId xmlns:a16="http://schemas.microsoft.com/office/drawing/2014/main" id="{882436E3-CFCE-48C2-BD1C-D2864E2891B7}"/>
              </a:ext>
            </a:extLst>
          </p:cNvPr>
          <p:cNvSpPr>
            <a:spLocks noGrp="1"/>
          </p:cNvSpPr>
          <p:nvPr>
            <p:ph idx="1"/>
          </p:nvPr>
        </p:nvSpPr>
        <p:spPr/>
        <p:txBody>
          <a:bodyPr/>
          <a:lstStyle/>
          <a:p>
            <a:pPr marL="0" indent="0">
              <a:buNone/>
            </a:pPr>
            <a:r>
              <a:rPr lang="en-US"/>
              <a:t>Thống kê từ hãng nghiên cứu thị tr</a:t>
            </a:r>
            <a:r>
              <a:rPr lang="vi-VN"/>
              <a:t>ư</a:t>
            </a:r>
            <a:r>
              <a:rPr lang="en-US"/>
              <a:t>ờng IBM:</a:t>
            </a:r>
          </a:p>
          <a:p>
            <a:r>
              <a:rPr lang="en-US"/>
              <a:t>Chi tiêu trung bình cho thuốc tăng</a:t>
            </a:r>
          </a:p>
          <a:p>
            <a:pPr lvl="1"/>
            <a:r>
              <a:rPr lang="en-US"/>
              <a:t>2005: 9,85 USD/ng</a:t>
            </a:r>
            <a:r>
              <a:rPr lang="vi-VN"/>
              <a:t>ư</a:t>
            </a:r>
            <a:r>
              <a:rPr lang="en-US"/>
              <a:t>ời</a:t>
            </a:r>
          </a:p>
          <a:p>
            <a:pPr lvl="1"/>
            <a:r>
              <a:rPr lang="en-US"/>
              <a:t>2010: 37,97 USD/ng</a:t>
            </a:r>
            <a:r>
              <a:rPr lang="vi-VN"/>
              <a:t>ư</a:t>
            </a:r>
            <a:r>
              <a:rPr lang="en-US"/>
              <a:t>ời</a:t>
            </a:r>
          </a:p>
          <a:p>
            <a:pPr lvl="1"/>
            <a:r>
              <a:rPr lang="en-US"/>
              <a:t>2017: 56 USD/ng</a:t>
            </a:r>
            <a:r>
              <a:rPr lang="vi-VN"/>
              <a:t>ư</a:t>
            </a:r>
            <a:r>
              <a:rPr lang="en-US"/>
              <a:t>ời (khoảng 1,3 triệu đồng)</a:t>
            </a:r>
          </a:p>
          <a:p>
            <a:pPr lvl="1"/>
            <a:r>
              <a:rPr lang="en-US"/>
              <a:t>2020: 86 USD/ng</a:t>
            </a:r>
            <a:r>
              <a:rPr lang="vi-VN"/>
              <a:t>ư</a:t>
            </a:r>
            <a:r>
              <a:rPr lang="en-US"/>
              <a:t>ời</a:t>
            </a:r>
          </a:p>
          <a:p>
            <a:r>
              <a:rPr lang="en-US"/>
              <a:t>Quy mô thị tr</a:t>
            </a:r>
            <a:r>
              <a:rPr lang="vi-VN"/>
              <a:t>ư</a:t>
            </a:r>
            <a:r>
              <a:rPr lang="en-US"/>
              <a:t>ờng d</a:t>
            </a:r>
            <a:r>
              <a:rPr lang="vi-VN"/>
              <a:t>ư</a:t>
            </a:r>
            <a:r>
              <a:rPr lang="en-US"/>
              <a:t>ợc phát triển</a:t>
            </a:r>
          </a:p>
          <a:p>
            <a:pPr lvl="1"/>
            <a:r>
              <a:rPr lang="en-US"/>
              <a:t>Năm 2017: 4,6 tỷ USD (trên 105.500 tỷ đồng)</a:t>
            </a:r>
          </a:p>
          <a:p>
            <a:pPr lvl="1"/>
            <a:r>
              <a:rPr lang="en-US"/>
              <a:t>Năm 2021: 7,7 tỷ USD</a:t>
            </a:r>
          </a:p>
          <a:p>
            <a:pPr lvl="1"/>
            <a:r>
              <a:rPr lang="en-US"/>
              <a:t>Năm 2026: 16,1 tỷ USD</a:t>
            </a:r>
          </a:p>
          <a:p>
            <a:pPr lvl="1"/>
            <a:endParaRPr lang="en-US"/>
          </a:p>
          <a:p>
            <a:pPr marL="0" indent="0">
              <a:buNone/>
            </a:pPr>
            <a:r>
              <a:rPr lang="en-US">
                <a:sym typeface="Wingdings" panose="05000000000000000000" pitchFamily="2" charset="2"/>
              </a:rPr>
              <a:t> Thị tr</a:t>
            </a:r>
            <a:r>
              <a:rPr lang="vi-VN">
                <a:sym typeface="Wingdings" panose="05000000000000000000" pitchFamily="2" charset="2"/>
              </a:rPr>
              <a:t>ư</a:t>
            </a:r>
            <a:r>
              <a:rPr lang="en-US">
                <a:sym typeface="Wingdings" panose="05000000000000000000" pitchFamily="2" charset="2"/>
              </a:rPr>
              <a:t>ờng đầy tiềm năng</a:t>
            </a:r>
            <a:endParaRPr lang="en-US"/>
          </a:p>
        </p:txBody>
      </p:sp>
      <p:sp>
        <p:nvSpPr>
          <p:cNvPr id="4" name="Date Placeholder 3">
            <a:extLst>
              <a:ext uri="{FF2B5EF4-FFF2-40B4-BE49-F238E27FC236}">
                <a16:creationId xmlns:a16="http://schemas.microsoft.com/office/drawing/2014/main" id="{B4BACB97-89D0-4DE9-B9E3-177FF82D1C8D}"/>
              </a:ext>
            </a:extLst>
          </p:cNvPr>
          <p:cNvSpPr>
            <a:spLocks noGrp="1"/>
          </p:cNvSpPr>
          <p:nvPr>
            <p:ph type="dt" sz="half" idx="10"/>
          </p:nvPr>
        </p:nvSpPr>
        <p:spPr/>
        <p:txBody>
          <a:bodyPr/>
          <a:lstStyle/>
          <a:p>
            <a:fld id="{48055EBD-EEFF-45D8-8AE6-36659DD4E3BE}" type="datetime1">
              <a:rPr lang="en-US" smtClean="0"/>
              <a:t>5/6/2019</a:t>
            </a:fld>
            <a:endParaRPr lang="en-US"/>
          </a:p>
        </p:txBody>
      </p:sp>
      <p:sp>
        <p:nvSpPr>
          <p:cNvPr id="5" name="Footer Placeholder 4">
            <a:extLst>
              <a:ext uri="{FF2B5EF4-FFF2-40B4-BE49-F238E27FC236}">
                <a16:creationId xmlns:a16="http://schemas.microsoft.com/office/drawing/2014/main" id="{8BDB91C4-B0F7-4314-8731-346D71360913}"/>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F45E400B-CDDC-46EC-89B3-4269EB55FFA0}"/>
              </a:ext>
            </a:extLst>
          </p:cNvPr>
          <p:cNvSpPr>
            <a:spLocks noGrp="1"/>
          </p:cNvSpPr>
          <p:nvPr>
            <p:ph type="sldNum" sz="quarter" idx="12"/>
          </p:nvPr>
        </p:nvSpPr>
        <p:spPr/>
        <p:txBody>
          <a:bodyPr/>
          <a:lstStyle/>
          <a:p>
            <a:fld id="{A02EBBDA-6239-48A4-BF42-145536EAE284}" type="slidenum">
              <a:rPr lang="en-US" smtClean="0"/>
              <a:t>3</a:t>
            </a:fld>
            <a:endParaRPr lang="en-US"/>
          </a:p>
        </p:txBody>
      </p:sp>
    </p:spTree>
    <p:extLst>
      <p:ext uri="{BB962C8B-B14F-4D97-AF65-F5344CB8AC3E}">
        <p14:creationId xmlns:p14="http://schemas.microsoft.com/office/powerpoint/2010/main" val="2041951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Quản lý người dùng</a:t>
            </a:r>
          </a:p>
        </p:txBody>
      </p:sp>
      <p:pic>
        <p:nvPicPr>
          <p:cNvPr id="8" name="Content Placeholder 7">
            <a:extLst>
              <a:ext uri="{FF2B5EF4-FFF2-40B4-BE49-F238E27FC236}">
                <a16:creationId xmlns:a16="http://schemas.microsoft.com/office/drawing/2014/main" id="{6705D5DE-7E45-4769-B890-0322A606E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759396"/>
            <a:ext cx="8026400" cy="4075808"/>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B2A3E24E-CD64-48E9-9ABD-98A61E27388C}"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30</a:t>
            </a:fld>
            <a:endParaRPr lang="en-US"/>
          </a:p>
        </p:txBody>
      </p:sp>
    </p:spTree>
    <p:extLst>
      <p:ext uri="{BB962C8B-B14F-4D97-AF65-F5344CB8AC3E}">
        <p14:creationId xmlns:p14="http://schemas.microsoft.com/office/powerpoint/2010/main" val="2356109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Quản lý giao dịch</a:t>
            </a:r>
          </a:p>
        </p:txBody>
      </p:sp>
      <p:pic>
        <p:nvPicPr>
          <p:cNvPr id="8" name="Content Placeholder 7">
            <a:extLst>
              <a:ext uri="{FF2B5EF4-FFF2-40B4-BE49-F238E27FC236}">
                <a16:creationId xmlns:a16="http://schemas.microsoft.com/office/drawing/2014/main" id="{C04D157D-DD7B-4CDA-AF83-B58DEE59E1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550" y="1346200"/>
            <a:ext cx="7569200" cy="4902200"/>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72EA60AB-E5E8-46C4-A7D6-F7B1E3ADE83E}"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31</a:t>
            </a:fld>
            <a:endParaRPr lang="en-US"/>
          </a:p>
        </p:txBody>
      </p:sp>
    </p:spTree>
    <p:extLst>
      <p:ext uri="{BB962C8B-B14F-4D97-AF65-F5344CB8AC3E}">
        <p14:creationId xmlns:p14="http://schemas.microsoft.com/office/powerpoint/2010/main" val="146929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Quản lý bán thuốc</a:t>
            </a:r>
          </a:p>
        </p:txBody>
      </p:sp>
      <p:pic>
        <p:nvPicPr>
          <p:cNvPr id="8" name="Content Placeholder 7">
            <a:extLst>
              <a:ext uri="{FF2B5EF4-FFF2-40B4-BE49-F238E27FC236}">
                <a16:creationId xmlns:a16="http://schemas.microsoft.com/office/drawing/2014/main" id="{0851EF1C-C207-4627-AA60-06ABB48CEB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045" y="1346200"/>
            <a:ext cx="7718210" cy="4902200"/>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0D52D6E8-3B54-4445-88F5-E48AADC95825}"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32</a:t>
            </a:fld>
            <a:endParaRPr lang="en-US"/>
          </a:p>
        </p:txBody>
      </p:sp>
    </p:spTree>
    <p:extLst>
      <p:ext uri="{BB962C8B-B14F-4D97-AF65-F5344CB8AC3E}">
        <p14:creationId xmlns:p14="http://schemas.microsoft.com/office/powerpoint/2010/main" val="1735913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Xem báo cáo thống kê</a:t>
            </a:r>
          </a:p>
        </p:txBody>
      </p:sp>
      <p:pic>
        <p:nvPicPr>
          <p:cNvPr id="8" name="Content Placeholder 7">
            <a:extLst>
              <a:ext uri="{FF2B5EF4-FFF2-40B4-BE49-F238E27FC236}">
                <a16:creationId xmlns:a16="http://schemas.microsoft.com/office/drawing/2014/main" id="{DAC5CD5F-60EE-4F4E-8A71-B4E3EA4FFF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271" y="1346200"/>
            <a:ext cx="6299757" cy="4902200"/>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76B92562-6345-402E-805D-82D75C387B60}"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33</a:t>
            </a:fld>
            <a:endParaRPr lang="en-US"/>
          </a:p>
        </p:txBody>
      </p:sp>
    </p:spTree>
    <p:extLst>
      <p:ext uri="{BB962C8B-B14F-4D97-AF65-F5344CB8AC3E}">
        <p14:creationId xmlns:p14="http://schemas.microsoft.com/office/powerpoint/2010/main" val="2576009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Tổng quan</a:t>
            </a:r>
          </a:p>
        </p:txBody>
      </p:sp>
      <p:pic>
        <p:nvPicPr>
          <p:cNvPr id="8" name="Content Placeholder 7">
            <a:extLst>
              <a:ext uri="{FF2B5EF4-FFF2-40B4-BE49-F238E27FC236}">
                <a16:creationId xmlns:a16="http://schemas.microsoft.com/office/drawing/2014/main" id="{4DF1ED56-0E39-4C39-A16D-7CFA62751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058" y="1346200"/>
            <a:ext cx="6500183"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C397A537-3232-47E6-B299-C6FD83D918A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Domain Modling</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34</a:t>
            </a:fld>
            <a:endParaRPr lang="en-US"/>
          </a:p>
        </p:txBody>
      </p:sp>
    </p:spTree>
    <p:extLst>
      <p:ext uri="{BB962C8B-B14F-4D97-AF65-F5344CB8AC3E}">
        <p14:creationId xmlns:p14="http://schemas.microsoft.com/office/powerpoint/2010/main" val="3530659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hoạt động Thêm mới thuốc</a:t>
            </a:r>
          </a:p>
        </p:txBody>
      </p:sp>
      <p:pic>
        <p:nvPicPr>
          <p:cNvPr id="8" name="Content Placeholder 7">
            <a:extLst>
              <a:ext uri="{FF2B5EF4-FFF2-40B4-BE49-F238E27FC236}">
                <a16:creationId xmlns:a16="http://schemas.microsoft.com/office/drawing/2014/main" id="{291DD511-B99E-4F0B-AEB9-C6F27C7FA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851" y="1346200"/>
            <a:ext cx="5342597"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0D1B96CC-4A88-48EE-99FD-235C4DD3546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thêm mới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35</a:t>
            </a:fld>
            <a:endParaRPr lang="en-US"/>
          </a:p>
        </p:txBody>
      </p:sp>
    </p:spTree>
    <p:extLst>
      <p:ext uri="{BB962C8B-B14F-4D97-AF65-F5344CB8AC3E}">
        <p14:creationId xmlns:p14="http://schemas.microsoft.com/office/powerpoint/2010/main" val="704079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Thêm mới thuốc</a:t>
            </a:r>
          </a:p>
        </p:txBody>
      </p:sp>
      <p:pic>
        <p:nvPicPr>
          <p:cNvPr id="8" name="Content Placeholder 7">
            <a:extLst>
              <a:ext uri="{FF2B5EF4-FFF2-40B4-BE49-F238E27FC236}">
                <a16:creationId xmlns:a16="http://schemas.microsoft.com/office/drawing/2014/main" id="{F9257AD4-A67E-430D-ABD8-D0054FC51D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603300"/>
            <a:ext cx="8026400" cy="4387999"/>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11B0F3ED-409B-4A38-98E4-AC01A188CB6F}"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thêm mới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36</a:t>
            </a:fld>
            <a:endParaRPr lang="en-US"/>
          </a:p>
        </p:txBody>
      </p:sp>
    </p:spTree>
    <p:extLst>
      <p:ext uri="{BB962C8B-B14F-4D97-AF65-F5344CB8AC3E}">
        <p14:creationId xmlns:p14="http://schemas.microsoft.com/office/powerpoint/2010/main" val="622231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trình tự Thêm mới thuốc</a:t>
            </a:r>
          </a:p>
        </p:txBody>
      </p:sp>
      <p:pic>
        <p:nvPicPr>
          <p:cNvPr id="8" name="Content Placeholder 7">
            <a:extLst>
              <a:ext uri="{FF2B5EF4-FFF2-40B4-BE49-F238E27FC236}">
                <a16:creationId xmlns:a16="http://schemas.microsoft.com/office/drawing/2014/main" id="{DA932F79-5556-4B10-A2B9-DE84FFFF45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235" y="1346200"/>
            <a:ext cx="5969829"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584F3F27-C328-4239-88BB-F43D742F508E}"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thêm mới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37</a:t>
            </a:fld>
            <a:endParaRPr lang="en-US"/>
          </a:p>
        </p:txBody>
      </p:sp>
    </p:spTree>
    <p:extLst>
      <p:ext uri="{BB962C8B-B14F-4D97-AF65-F5344CB8AC3E}">
        <p14:creationId xmlns:p14="http://schemas.microsoft.com/office/powerpoint/2010/main" val="2723198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hoạt động Nhập thuốc</a:t>
            </a:r>
          </a:p>
        </p:txBody>
      </p:sp>
      <p:pic>
        <p:nvPicPr>
          <p:cNvPr id="8" name="Content Placeholder 7">
            <a:extLst>
              <a:ext uri="{FF2B5EF4-FFF2-40B4-BE49-F238E27FC236}">
                <a16:creationId xmlns:a16="http://schemas.microsoft.com/office/drawing/2014/main" id="{6FB9D0A0-458B-43D3-9182-DE8896B9E50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0060" y="1346200"/>
            <a:ext cx="4444180"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1D3ADA87-E9C9-409D-9247-2E21861F046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nhập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38</a:t>
            </a:fld>
            <a:endParaRPr lang="en-US"/>
          </a:p>
        </p:txBody>
      </p:sp>
    </p:spTree>
    <p:extLst>
      <p:ext uri="{BB962C8B-B14F-4D97-AF65-F5344CB8AC3E}">
        <p14:creationId xmlns:p14="http://schemas.microsoft.com/office/powerpoint/2010/main" val="337964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Nhập thuốc</a:t>
            </a:r>
          </a:p>
        </p:txBody>
      </p:sp>
      <p:pic>
        <p:nvPicPr>
          <p:cNvPr id="8" name="Content Placeholder 7">
            <a:extLst>
              <a:ext uri="{FF2B5EF4-FFF2-40B4-BE49-F238E27FC236}">
                <a16:creationId xmlns:a16="http://schemas.microsoft.com/office/drawing/2014/main" id="{7A4C365C-8B68-4021-AC3B-9733BE8782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1275" y="1346200"/>
            <a:ext cx="7081749"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5948D6C8-1772-4EA2-9556-2BC428CF16A8}"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nhập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39</a:t>
            </a:fld>
            <a:endParaRPr lang="en-US"/>
          </a:p>
        </p:txBody>
      </p:sp>
    </p:spTree>
    <p:extLst>
      <p:ext uri="{BB962C8B-B14F-4D97-AF65-F5344CB8AC3E}">
        <p14:creationId xmlns:p14="http://schemas.microsoft.com/office/powerpoint/2010/main" val="13010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694C-E159-4B65-AEDD-6BE1F9D987BC}"/>
              </a:ext>
            </a:extLst>
          </p:cNvPr>
          <p:cNvSpPr>
            <a:spLocks noGrp="1"/>
          </p:cNvSpPr>
          <p:nvPr>
            <p:ph type="title"/>
          </p:nvPr>
        </p:nvSpPr>
        <p:spPr/>
        <p:txBody>
          <a:bodyPr/>
          <a:lstStyle/>
          <a:p>
            <a:r>
              <a:rPr lang="en-US"/>
              <a:t>Tổng quan (cont)</a:t>
            </a:r>
          </a:p>
        </p:txBody>
      </p:sp>
      <p:sp>
        <p:nvSpPr>
          <p:cNvPr id="3" name="Content Placeholder 2">
            <a:extLst>
              <a:ext uri="{FF2B5EF4-FFF2-40B4-BE49-F238E27FC236}">
                <a16:creationId xmlns:a16="http://schemas.microsoft.com/office/drawing/2014/main" id="{EB133AD2-E117-46D8-8F25-590F32F3D48C}"/>
              </a:ext>
            </a:extLst>
          </p:cNvPr>
          <p:cNvSpPr>
            <a:spLocks noGrp="1"/>
          </p:cNvSpPr>
          <p:nvPr>
            <p:ph idx="1"/>
          </p:nvPr>
        </p:nvSpPr>
        <p:spPr/>
        <p:txBody>
          <a:bodyPr/>
          <a:lstStyle/>
          <a:p>
            <a:r>
              <a:rPr lang="en-US"/>
              <a:t>Các doanh nghiệp ngày càng mở rộng quy mô</a:t>
            </a:r>
          </a:p>
          <a:p>
            <a:r>
              <a:rPr lang="en-US"/>
              <a:t>Xây dựng chuỗi cửa hàng tiêu chuẩn GPP</a:t>
            </a:r>
          </a:p>
          <a:p>
            <a:r>
              <a:rPr lang="en-US"/>
              <a:t>Đòi hỏi có hệ thống hỗ trợ quản lý hiệu quả</a:t>
            </a:r>
          </a:p>
          <a:p>
            <a:r>
              <a:rPr lang="en-US"/>
              <a:t>Đặc biệt thời đại công nghệ 4.0</a:t>
            </a:r>
          </a:p>
          <a:p>
            <a:endParaRPr lang="en-US"/>
          </a:p>
          <a:p>
            <a:pPr marL="0" indent="0">
              <a:buNone/>
            </a:pPr>
            <a:r>
              <a:rPr lang="en-US">
                <a:sym typeface="Wingdings" panose="05000000000000000000" pitchFamily="2" charset="2"/>
              </a:rPr>
              <a:t> Đề tài thiết thực</a:t>
            </a:r>
            <a:endParaRPr lang="en-US"/>
          </a:p>
        </p:txBody>
      </p:sp>
      <p:sp>
        <p:nvSpPr>
          <p:cNvPr id="4" name="Date Placeholder 3">
            <a:extLst>
              <a:ext uri="{FF2B5EF4-FFF2-40B4-BE49-F238E27FC236}">
                <a16:creationId xmlns:a16="http://schemas.microsoft.com/office/drawing/2014/main" id="{891CFEE3-DC36-4DF4-960E-6B88ED4C9F9A}"/>
              </a:ext>
            </a:extLst>
          </p:cNvPr>
          <p:cNvSpPr>
            <a:spLocks noGrp="1"/>
          </p:cNvSpPr>
          <p:nvPr>
            <p:ph type="dt" sz="half" idx="10"/>
          </p:nvPr>
        </p:nvSpPr>
        <p:spPr/>
        <p:txBody>
          <a:bodyPr/>
          <a:lstStyle/>
          <a:p>
            <a:fld id="{48055EBD-EEFF-45D8-8AE6-36659DD4E3BE}" type="datetime1">
              <a:rPr lang="en-US" smtClean="0"/>
              <a:t>5/6/2019</a:t>
            </a:fld>
            <a:endParaRPr lang="en-US"/>
          </a:p>
        </p:txBody>
      </p:sp>
      <p:sp>
        <p:nvSpPr>
          <p:cNvPr id="5" name="Footer Placeholder 4">
            <a:extLst>
              <a:ext uri="{FF2B5EF4-FFF2-40B4-BE49-F238E27FC236}">
                <a16:creationId xmlns:a16="http://schemas.microsoft.com/office/drawing/2014/main" id="{BBCF52CA-930E-4DEF-A3A4-74EE948F9CD0}"/>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56E9130E-0DE5-4EBC-9923-5B258A984D57}"/>
              </a:ext>
            </a:extLst>
          </p:cNvPr>
          <p:cNvSpPr>
            <a:spLocks noGrp="1"/>
          </p:cNvSpPr>
          <p:nvPr>
            <p:ph type="sldNum" sz="quarter" idx="12"/>
          </p:nvPr>
        </p:nvSpPr>
        <p:spPr/>
        <p:txBody>
          <a:bodyPr/>
          <a:lstStyle/>
          <a:p>
            <a:fld id="{A02EBBDA-6239-48A4-BF42-145536EAE284}" type="slidenum">
              <a:rPr lang="en-US" smtClean="0"/>
              <a:t>4</a:t>
            </a:fld>
            <a:endParaRPr lang="en-US"/>
          </a:p>
        </p:txBody>
      </p:sp>
    </p:spTree>
    <p:extLst>
      <p:ext uri="{BB962C8B-B14F-4D97-AF65-F5344CB8AC3E}">
        <p14:creationId xmlns:p14="http://schemas.microsoft.com/office/powerpoint/2010/main" val="1162757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trình tự Nhập thuốc</a:t>
            </a:r>
          </a:p>
        </p:txBody>
      </p:sp>
      <p:pic>
        <p:nvPicPr>
          <p:cNvPr id="8" name="Content Placeholder 7">
            <a:extLst>
              <a:ext uri="{FF2B5EF4-FFF2-40B4-BE49-F238E27FC236}">
                <a16:creationId xmlns:a16="http://schemas.microsoft.com/office/drawing/2014/main" id="{33C57142-E789-4FB7-A676-AB065CCB74F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6269" y="1346200"/>
            <a:ext cx="5391762"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506EE448-5D7D-442A-BC53-E4BADC528FD0}"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nhập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40</a:t>
            </a:fld>
            <a:endParaRPr lang="en-US"/>
          </a:p>
        </p:txBody>
      </p:sp>
    </p:spTree>
    <p:extLst>
      <p:ext uri="{BB962C8B-B14F-4D97-AF65-F5344CB8AC3E}">
        <p14:creationId xmlns:p14="http://schemas.microsoft.com/office/powerpoint/2010/main" val="551750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hoạt động Bán thuốc</a:t>
            </a:r>
          </a:p>
        </p:txBody>
      </p:sp>
      <p:pic>
        <p:nvPicPr>
          <p:cNvPr id="8" name="Content Placeholder 7">
            <a:extLst>
              <a:ext uri="{FF2B5EF4-FFF2-40B4-BE49-F238E27FC236}">
                <a16:creationId xmlns:a16="http://schemas.microsoft.com/office/drawing/2014/main" id="{F774B2EB-E712-44CC-B9C8-0A9F50B54AD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43744" y="1346200"/>
            <a:ext cx="4716811"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27D76073-D512-4BEC-80BB-0FC34556F9B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bán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41</a:t>
            </a:fld>
            <a:endParaRPr lang="en-US"/>
          </a:p>
        </p:txBody>
      </p:sp>
    </p:spTree>
    <p:extLst>
      <p:ext uri="{BB962C8B-B14F-4D97-AF65-F5344CB8AC3E}">
        <p14:creationId xmlns:p14="http://schemas.microsoft.com/office/powerpoint/2010/main" val="2522319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Bán thuốc</a:t>
            </a:r>
          </a:p>
        </p:txBody>
      </p:sp>
      <p:pic>
        <p:nvPicPr>
          <p:cNvPr id="8" name="Content Placeholder 7">
            <a:extLst>
              <a:ext uri="{FF2B5EF4-FFF2-40B4-BE49-F238E27FC236}">
                <a16:creationId xmlns:a16="http://schemas.microsoft.com/office/drawing/2014/main" id="{2454A1C8-43F2-430E-AFD5-9F684AE0D9A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8950" y="1577720"/>
            <a:ext cx="8026400" cy="443916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720CB1A4-3375-457E-8BD0-1DD8D604B85E}"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bán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42</a:t>
            </a:fld>
            <a:endParaRPr lang="en-US"/>
          </a:p>
        </p:txBody>
      </p:sp>
    </p:spTree>
    <p:extLst>
      <p:ext uri="{BB962C8B-B14F-4D97-AF65-F5344CB8AC3E}">
        <p14:creationId xmlns:p14="http://schemas.microsoft.com/office/powerpoint/2010/main" val="2087291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trình tự Bán thuốc</a:t>
            </a:r>
          </a:p>
        </p:txBody>
      </p:sp>
      <p:pic>
        <p:nvPicPr>
          <p:cNvPr id="8" name="Content Placeholder 7">
            <a:extLst>
              <a:ext uri="{FF2B5EF4-FFF2-40B4-BE49-F238E27FC236}">
                <a16:creationId xmlns:a16="http://schemas.microsoft.com/office/drawing/2014/main" id="{3BF44FE4-CA02-4535-A2A4-2948A1DEC6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0570" y="1346200"/>
            <a:ext cx="6963159"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820456DF-C1C6-4503-A764-B8EECA2471D5}"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bán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43</a:t>
            </a:fld>
            <a:endParaRPr lang="en-US"/>
          </a:p>
        </p:txBody>
      </p:sp>
    </p:spTree>
    <p:extLst>
      <p:ext uri="{BB962C8B-B14F-4D97-AF65-F5344CB8AC3E}">
        <p14:creationId xmlns:p14="http://schemas.microsoft.com/office/powerpoint/2010/main" val="971531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hoạt động Khách trả hàng</a:t>
            </a:r>
          </a:p>
        </p:txBody>
      </p:sp>
      <p:pic>
        <p:nvPicPr>
          <p:cNvPr id="8" name="Content Placeholder 7">
            <a:extLst>
              <a:ext uri="{FF2B5EF4-FFF2-40B4-BE49-F238E27FC236}">
                <a16:creationId xmlns:a16="http://schemas.microsoft.com/office/drawing/2014/main" id="{39C8759D-F118-4F94-A1B2-7D732FB36B7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15795" y="1346200"/>
            <a:ext cx="4372709"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A400270C-2344-4CC7-9BB4-5BED604F203D}"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Khách trả lại hàng</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44</a:t>
            </a:fld>
            <a:endParaRPr lang="en-US"/>
          </a:p>
        </p:txBody>
      </p:sp>
    </p:spTree>
    <p:extLst>
      <p:ext uri="{BB962C8B-B14F-4D97-AF65-F5344CB8AC3E}">
        <p14:creationId xmlns:p14="http://schemas.microsoft.com/office/powerpoint/2010/main" val="1597001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Khách trả hàng</a:t>
            </a:r>
          </a:p>
        </p:txBody>
      </p:sp>
      <p:pic>
        <p:nvPicPr>
          <p:cNvPr id="8" name="Content Placeholder 7">
            <a:extLst>
              <a:ext uri="{FF2B5EF4-FFF2-40B4-BE49-F238E27FC236}">
                <a16:creationId xmlns:a16="http://schemas.microsoft.com/office/drawing/2014/main" id="{30381FF2-C1EF-488C-98E5-F5745840D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706300"/>
            <a:ext cx="8026400" cy="4181999"/>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BD00F427-6997-43F8-A12D-B1B3ACB5233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Khách trả lại hàng</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45</a:t>
            </a:fld>
            <a:endParaRPr lang="en-US"/>
          </a:p>
        </p:txBody>
      </p:sp>
    </p:spTree>
    <p:extLst>
      <p:ext uri="{BB962C8B-B14F-4D97-AF65-F5344CB8AC3E}">
        <p14:creationId xmlns:p14="http://schemas.microsoft.com/office/powerpoint/2010/main" val="111368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trình tự Khách trả hàng</a:t>
            </a:r>
          </a:p>
        </p:txBody>
      </p:sp>
      <p:pic>
        <p:nvPicPr>
          <p:cNvPr id="8" name="Content Placeholder 7">
            <a:extLst>
              <a:ext uri="{FF2B5EF4-FFF2-40B4-BE49-F238E27FC236}">
                <a16:creationId xmlns:a16="http://schemas.microsoft.com/office/drawing/2014/main" id="{E3D4F111-8D51-4F48-80AC-64600CFE7D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7795" y="1346200"/>
            <a:ext cx="5888710"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E1EC66A9-5660-456E-85ED-D60D13CDFE95}"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Khách trả lại hàng</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46</a:t>
            </a:fld>
            <a:endParaRPr lang="en-US"/>
          </a:p>
        </p:txBody>
      </p:sp>
    </p:spTree>
    <p:extLst>
      <p:ext uri="{BB962C8B-B14F-4D97-AF65-F5344CB8AC3E}">
        <p14:creationId xmlns:p14="http://schemas.microsoft.com/office/powerpoint/2010/main" val="1266923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Abusecase – Từ user</a:t>
            </a:r>
          </a:p>
        </p:txBody>
      </p:sp>
      <p:pic>
        <p:nvPicPr>
          <p:cNvPr id="8" name="Content Placeholder 7">
            <a:extLst>
              <a:ext uri="{FF2B5EF4-FFF2-40B4-BE49-F238E27FC236}">
                <a16:creationId xmlns:a16="http://schemas.microsoft.com/office/drawing/2014/main" id="{E3D4F111-8D51-4F48-80AC-64600CFE7D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795" y="1903009"/>
            <a:ext cx="5888710" cy="3788582"/>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A56AF090-B560-4588-8E17-D76A7887BB1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Abusecase</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47</a:t>
            </a:fld>
            <a:endParaRPr lang="en-US"/>
          </a:p>
        </p:txBody>
      </p:sp>
    </p:spTree>
    <p:extLst>
      <p:ext uri="{BB962C8B-B14F-4D97-AF65-F5344CB8AC3E}">
        <p14:creationId xmlns:p14="http://schemas.microsoft.com/office/powerpoint/2010/main" val="2864271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Abusecase – Từ attacker bên ngoài</a:t>
            </a:r>
          </a:p>
        </p:txBody>
      </p:sp>
      <p:pic>
        <p:nvPicPr>
          <p:cNvPr id="8" name="Content Placeholder 7">
            <a:extLst>
              <a:ext uri="{FF2B5EF4-FFF2-40B4-BE49-F238E27FC236}">
                <a16:creationId xmlns:a16="http://schemas.microsoft.com/office/drawing/2014/main" id="{E3D4F111-8D51-4F48-80AC-64600CFE7D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76106" y="1346200"/>
            <a:ext cx="4652087"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2ACA0A88-5CB6-466E-A058-84F903E1E8C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Abusecase</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48</a:t>
            </a:fld>
            <a:endParaRPr lang="en-US"/>
          </a:p>
        </p:txBody>
      </p:sp>
    </p:spTree>
    <p:extLst>
      <p:ext uri="{BB962C8B-B14F-4D97-AF65-F5344CB8AC3E}">
        <p14:creationId xmlns:p14="http://schemas.microsoft.com/office/powerpoint/2010/main" val="3549611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2C916E7D-5F83-4C1A-9328-2BF5D8BCBC28}"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Kết luận</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49</a:t>
            </a:fld>
            <a:endParaRPr lang="en-US"/>
          </a:p>
        </p:txBody>
      </p:sp>
    </p:spTree>
    <p:extLst>
      <p:ext uri="{BB962C8B-B14F-4D97-AF65-F5344CB8AC3E}">
        <p14:creationId xmlns:p14="http://schemas.microsoft.com/office/powerpoint/2010/main" val="39501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5"/>
                                      </p:to>
                                    </p:set>
                                    <p:animEffect filter="image" prLst="opacity: 0.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5"/>
                                      </p:to>
                                    </p:set>
                                    <p:animEffect filter="image" prLst="opacity: 0.5">
                                      <p:cBhvr rctx="IE">
                                        <p:cTn id="16"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EC0A-C3D8-4010-8D7D-98BDE473716A}"/>
              </a:ext>
            </a:extLst>
          </p:cNvPr>
          <p:cNvSpPr>
            <a:spLocks noGrp="1"/>
          </p:cNvSpPr>
          <p:nvPr>
            <p:ph type="title"/>
          </p:nvPr>
        </p:nvSpPr>
        <p:spPr/>
        <p:txBody>
          <a:bodyPr/>
          <a:lstStyle/>
          <a:p>
            <a:r>
              <a:rPr lang="en-US"/>
              <a:t>Mục tiêu</a:t>
            </a:r>
          </a:p>
        </p:txBody>
      </p:sp>
      <p:sp>
        <p:nvSpPr>
          <p:cNvPr id="3" name="Content Placeholder 2">
            <a:extLst>
              <a:ext uri="{FF2B5EF4-FFF2-40B4-BE49-F238E27FC236}">
                <a16:creationId xmlns:a16="http://schemas.microsoft.com/office/drawing/2014/main" id="{893539C7-86CC-4C28-AE43-26C62BE478AC}"/>
              </a:ext>
            </a:extLst>
          </p:cNvPr>
          <p:cNvSpPr>
            <a:spLocks noGrp="1"/>
          </p:cNvSpPr>
          <p:nvPr>
            <p:ph idx="1"/>
          </p:nvPr>
        </p:nvSpPr>
        <p:spPr/>
        <p:txBody>
          <a:bodyPr/>
          <a:lstStyle/>
          <a:p>
            <a:r>
              <a:rPr lang="en-US"/>
              <a:t>Nắm đ</a:t>
            </a:r>
            <a:r>
              <a:rPr lang="vi-VN"/>
              <a:t>ư</a:t>
            </a:r>
            <a:r>
              <a:rPr lang="en-US"/>
              <a:t>ợc cơ bản nghiệp vụ </a:t>
            </a:r>
          </a:p>
          <a:p>
            <a:r>
              <a:rPr lang="en-US"/>
              <a:t>Áp dụng kiến thức môn học để lấy yêu cầu</a:t>
            </a:r>
          </a:p>
          <a:p>
            <a:r>
              <a:rPr lang="en-US"/>
              <a:t>Chuẩn bị các tài liệu theo đúng chuẩn quy định</a:t>
            </a:r>
          </a:p>
        </p:txBody>
      </p:sp>
      <p:sp>
        <p:nvSpPr>
          <p:cNvPr id="4" name="Date Placeholder 3">
            <a:extLst>
              <a:ext uri="{FF2B5EF4-FFF2-40B4-BE49-F238E27FC236}">
                <a16:creationId xmlns:a16="http://schemas.microsoft.com/office/drawing/2014/main" id="{D2F00FF6-45AC-41CA-B80B-F5D8301D400A}"/>
              </a:ext>
            </a:extLst>
          </p:cNvPr>
          <p:cNvSpPr>
            <a:spLocks noGrp="1"/>
          </p:cNvSpPr>
          <p:nvPr>
            <p:ph type="dt" sz="half" idx="10"/>
          </p:nvPr>
        </p:nvSpPr>
        <p:spPr/>
        <p:txBody>
          <a:bodyPr/>
          <a:lstStyle/>
          <a:p>
            <a:fld id="{464F22C2-B242-4287-8A1B-B0A917D6877D}" type="datetime1">
              <a:rPr lang="en-US" smtClean="0"/>
              <a:t>5/6/2019</a:t>
            </a:fld>
            <a:endParaRPr lang="en-US"/>
          </a:p>
        </p:txBody>
      </p:sp>
      <p:sp>
        <p:nvSpPr>
          <p:cNvPr id="5" name="Footer Placeholder 4">
            <a:extLst>
              <a:ext uri="{FF2B5EF4-FFF2-40B4-BE49-F238E27FC236}">
                <a16:creationId xmlns:a16="http://schemas.microsoft.com/office/drawing/2014/main" id="{9CA31388-0865-4EAC-9424-D5AAFE1D5DCA}"/>
              </a:ext>
            </a:extLst>
          </p:cNvPr>
          <p:cNvSpPr>
            <a:spLocks noGrp="1"/>
          </p:cNvSpPr>
          <p:nvPr>
            <p:ph type="ftr" sz="quarter" idx="11"/>
          </p:nvPr>
        </p:nvSpPr>
        <p:spPr/>
        <p:txBody>
          <a:bodyPr/>
          <a:lstStyle/>
          <a:p>
            <a:r>
              <a:rPr lang="en-US"/>
              <a:t>Giới thiệu</a:t>
            </a:r>
          </a:p>
        </p:txBody>
      </p:sp>
      <p:sp>
        <p:nvSpPr>
          <p:cNvPr id="6" name="Slide Number Placeholder 5">
            <a:extLst>
              <a:ext uri="{FF2B5EF4-FFF2-40B4-BE49-F238E27FC236}">
                <a16:creationId xmlns:a16="http://schemas.microsoft.com/office/drawing/2014/main" id="{7DCF27B7-DF89-406A-BB51-B7601370E512}"/>
              </a:ext>
            </a:extLst>
          </p:cNvPr>
          <p:cNvSpPr>
            <a:spLocks noGrp="1"/>
          </p:cNvSpPr>
          <p:nvPr>
            <p:ph type="sldNum" sz="quarter" idx="12"/>
          </p:nvPr>
        </p:nvSpPr>
        <p:spPr/>
        <p:txBody>
          <a:bodyPr/>
          <a:lstStyle/>
          <a:p>
            <a:fld id="{A02EBBDA-6239-48A4-BF42-145536EAE284}" type="slidenum">
              <a:rPr lang="en-US" smtClean="0"/>
              <a:t>5</a:t>
            </a:fld>
            <a:endParaRPr lang="en-US"/>
          </a:p>
        </p:txBody>
      </p:sp>
    </p:spTree>
    <p:extLst>
      <p:ext uri="{BB962C8B-B14F-4D97-AF65-F5344CB8AC3E}">
        <p14:creationId xmlns:p14="http://schemas.microsoft.com/office/powerpoint/2010/main" val="74316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8CAB-3784-4508-B990-1F7FF663671B}"/>
              </a:ext>
            </a:extLst>
          </p:cNvPr>
          <p:cNvSpPr>
            <a:spLocks noGrp="1"/>
          </p:cNvSpPr>
          <p:nvPr>
            <p:ph type="title"/>
          </p:nvPr>
        </p:nvSpPr>
        <p:spPr/>
        <p:txBody>
          <a:bodyPr/>
          <a:lstStyle/>
          <a:p>
            <a:r>
              <a:rPr lang="en-US"/>
              <a:t>Kết quả đạt đ</a:t>
            </a:r>
            <a:r>
              <a:rPr lang="vi-VN"/>
              <a:t>ư</a:t>
            </a:r>
            <a:r>
              <a:rPr lang="en-US"/>
              <a:t>ợc</a:t>
            </a:r>
          </a:p>
        </p:txBody>
      </p:sp>
      <p:sp>
        <p:nvSpPr>
          <p:cNvPr id="3" name="Content Placeholder 2">
            <a:extLst>
              <a:ext uri="{FF2B5EF4-FFF2-40B4-BE49-F238E27FC236}">
                <a16:creationId xmlns:a16="http://schemas.microsoft.com/office/drawing/2014/main" id="{D3F47FDB-30F4-4727-BEE6-28185AF43AA1}"/>
              </a:ext>
            </a:extLst>
          </p:cNvPr>
          <p:cNvSpPr>
            <a:spLocks noGrp="1"/>
          </p:cNvSpPr>
          <p:nvPr>
            <p:ph idx="1"/>
          </p:nvPr>
        </p:nvSpPr>
        <p:spPr/>
        <p:txBody>
          <a:bodyPr/>
          <a:lstStyle/>
          <a:p>
            <a:r>
              <a:rPr lang="en-US"/>
              <a:t>Đã tìm hiểu một số hệ thống thực</a:t>
            </a:r>
          </a:p>
          <a:p>
            <a:r>
              <a:rPr lang="en-US"/>
              <a:t>Nắm cơ bản về nghiệp vụ</a:t>
            </a:r>
          </a:p>
          <a:p>
            <a:r>
              <a:rPr lang="en-US"/>
              <a:t>Tìm hiểu các ph</a:t>
            </a:r>
            <a:r>
              <a:rPr lang="vi-VN"/>
              <a:t>ư</a:t>
            </a:r>
            <a:r>
              <a:rPr lang="en-US"/>
              <a:t>ơng pháp lấy yêu cầu</a:t>
            </a:r>
          </a:p>
          <a:p>
            <a:r>
              <a:rPr lang="en-US"/>
              <a:t>Thực hành phỏng vấn </a:t>
            </a:r>
          </a:p>
          <a:p>
            <a:r>
              <a:rPr lang="en-US"/>
              <a:t>Tìm hiểu công cụ mô hình hóa</a:t>
            </a:r>
          </a:p>
        </p:txBody>
      </p:sp>
      <p:sp>
        <p:nvSpPr>
          <p:cNvPr id="4" name="Date Placeholder 3">
            <a:extLst>
              <a:ext uri="{FF2B5EF4-FFF2-40B4-BE49-F238E27FC236}">
                <a16:creationId xmlns:a16="http://schemas.microsoft.com/office/drawing/2014/main" id="{9D518D1E-820F-4503-9059-6F19B38EC2A4}"/>
              </a:ext>
            </a:extLst>
          </p:cNvPr>
          <p:cNvSpPr>
            <a:spLocks noGrp="1"/>
          </p:cNvSpPr>
          <p:nvPr>
            <p:ph type="dt" sz="half" idx="10"/>
          </p:nvPr>
        </p:nvSpPr>
        <p:spPr/>
        <p:txBody>
          <a:bodyPr/>
          <a:lstStyle/>
          <a:p>
            <a:fld id="{A31F85FC-683A-44B3-AFDC-4ED706DAE2A1}" type="datetime1">
              <a:rPr lang="en-US" smtClean="0"/>
              <a:t>5/6/2019</a:t>
            </a:fld>
            <a:endParaRPr lang="en-US"/>
          </a:p>
        </p:txBody>
      </p:sp>
      <p:sp>
        <p:nvSpPr>
          <p:cNvPr id="5" name="Footer Placeholder 4">
            <a:extLst>
              <a:ext uri="{FF2B5EF4-FFF2-40B4-BE49-F238E27FC236}">
                <a16:creationId xmlns:a16="http://schemas.microsoft.com/office/drawing/2014/main" id="{D4B44D1D-217B-41E3-97DB-225450864BE4}"/>
              </a:ext>
            </a:extLst>
          </p:cNvPr>
          <p:cNvSpPr>
            <a:spLocks noGrp="1"/>
          </p:cNvSpPr>
          <p:nvPr>
            <p:ph type="ftr" sz="quarter" idx="11"/>
          </p:nvPr>
        </p:nvSpPr>
        <p:spPr/>
        <p:txBody>
          <a:bodyPr/>
          <a:lstStyle/>
          <a:p>
            <a:r>
              <a:rPr lang="en-US"/>
              <a:t>Kết luận</a:t>
            </a:r>
          </a:p>
        </p:txBody>
      </p:sp>
      <p:sp>
        <p:nvSpPr>
          <p:cNvPr id="6" name="Slide Number Placeholder 5">
            <a:extLst>
              <a:ext uri="{FF2B5EF4-FFF2-40B4-BE49-F238E27FC236}">
                <a16:creationId xmlns:a16="http://schemas.microsoft.com/office/drawing/2014/main" id="{DC251FEB-1DE8-464E-AEFA-4861F13A137D}"/>
              </a:ext>
            </a:extLst>
          </p:cNvPr>
          <p:cNvSpPr>
            <a:spLocks noGrp="1"/>
          </p:cNvSpPr>
          <p:nvPr>
            <p:ph type="sldNum" sz="quarter" idx="12"/>
          </p:nvPr>
        </p:nvSpPr>
        <p:spPr/>
        <p:txBody>
          <a:bodyPr/>
          <a:lstStyle/>
          <a:p>
            <a:fld id="{A02EBBDA-6239-48A4-BF42-145536EAE284}" type="slidenum">
              <a:rPr lang="en-US" smtClean="0"/>
              <a:t>50</a:t>
            </a:fld>
            <a:endParaRPr lang="en-US"/>
          </a:p>
        </p:txBody>
      </p:sp>
    </p:spTree>
    <p:extLst>
      <p:ext uri="{BB962C8B-B14F-4D97-AF65-F5344CB8AC3E}">
        <p14:creationId xmlns:p14="http://schemas.microsoft.com/office/powerpoint/2010/main" val="4102885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F56D9-E9A1-4BDB-9B94-B82033B9E190}"/>
              </a:ext>
            </a:extLst>
          </p:cNvPr>
          <p:cNvSpPr>
            <a:spLocks noGrp="1"/>
          </p:cNvSpPr>
          <p:nvPr>
            <p:ph type="title"/>
          </p:nvPr>
        </p:nvSpPr>
        <p:spPr/>
        <p:txBody>
          <a:bodyPr/>
          <a:lstStyle/>
          <a:p>
            <a:r>
              <a:rPr lang="en-US"/>
              <a:t>Những hạn chế</a:t>
            </a:r>
          </a:p>
        </p:txBody>
      </p:sp>
      <p:sp>
        <p:nvSpPr>
          <p:cNvPr id="3" name="Content Placeholder 2">
            <a:extLst>
              <a:ext uri="{FF2B5EF4-FFF2-40B4-BE49-F238E27FC236}">
                <a16:creationId xmlns:a16="http://schemas.microsoft.com/office/drawing/2014/main" id="{43C53B6A-646E-4C05-B3B6-C5E1D02ABDA9}"/>
              </a:ext>
            </a:extLst>
          </p:cNvPr>
          <p:cNvSpPr>
            <a:spLocks noGrp="1"/>
          </p:cNvSpPr>
          <p:nvPr>
            <p:ph idx="1"/>
          </p:nvPr>
        </p:nvSpPr>
        <p:spPr/>
        <p:txBody>
          <a:bodyPr/>
          <a:lstStyle/>
          <a:p>
            <a:r>
              <a:rPr lang="en-US"/>
              <a:t>Ch</a:t>
            </a:r>
            <a:r>
              <a:rPr lang="vi-VN"/>
              <a:t>ư</a:t>
            </a:r>
            <a:r>
              <a:rPr lang="en-US"/>
              <a:t>a phỏng vấn đ</a:t>
            </a:r>
            <a:r>
              <a:rPr lang="vi-VN"/>
              <a:t>ư</a:t>
            </a:r>
            <a:r>
              <a:rPr lang="en-US"/>
              <a:t>ợc nhiều cửa hàng</a:t>
            </a:r>
          </a:p>
          <a:p>
            <a:r>
              <a:rPr lang="en-US"/>
              <a:t>Chuẩn bị slide ch</a:t>
            </a:r>
            <a:r>
              <a:rPr lang="vi-VN"/>
              <a:t>ư</a:t>
            </a:r>
            <a:r>
              <a:rPr lang="en-US"/>
              <a:t>a đ</a:t>
            </a:r>
            <a:r>
              <a:rPr lang="vi-VN"/>
              <a:t>ư</a:t>
            </a:r>
            <a:r>
              <a:rPr lang="en-US"/>
              <a:t>ợc chu đáo</a:t>
            </a:r>
          </a:p>
          <a:p>
            <a:endParaRPr lang="en-US"/>
          </a:p>
        </p:txBody>
      </p:sp>
      <p:sp>
        <p:nvSpPr>
          <p:cNvPr id="4" name="Date Placeholder 3">
            <a:extLst>
              <a:ext uri="{FF2B5EF4-FFF2-40B4-BE49-F238E27FC236}">
                <a16:creationId xmlns:a16="http://schemas.microsoft.com/office/drawing/2014/main" id="{7253F5E8-8187-4F21-9693-52A5C99CB790}"/>
              </a:ext>
            </a:extLst>
          </p:cNvPr>
          <p:cNvSpPr>
            <a:spLocks noGrp="1"/>
          </p:cNvSpPr>
          <p:nvPr>
            <p:ph type="dt" sz="half" idx="10"/>
          </p:nvPr>
        </p:nvSpPr>
        <p:spPr/>
        <p:txBody>
          <a:bodyPr/>
          <a:lstStyle/>
          <a:p>
            <a:fld id="{5D2C08EB-3C95-4DC0-BEBC-EE574A6CB09F}" type="datetime1">
              <a:rPr lang="en-US" smtClean="0"/>
              <a:t>5/6/2019</a:t>
            </a:fld>
            <a:endParaRPr lang="en-US"/>
          </a:p>
        </p:txBody>
      </p:sp>
      <p:sp>
        <p:nvSpPr>
          <p:cNvPr id="5" name="Footer Placeholder 4">
            <a:extLst>
              <a:ext uri="{FF2B5EF4-FFF2-40B4-BE49-F238E27FC236}">
                <a16:creationId xmlns:a16="http://schemas.microsoft.com/office/drawing/2014/main" id="{93D7680C-820B-42DB-8276-F14A0EFBF96B}"/>
              </a:ext>
            </a:extLst>
          </p:cNvPr>
          <p:cNvSpPr>
            <a:spLocks noGrp="1"/>
          </p:cNvSpPr>
          <p:nvPr>
            <p:ph type="ftr" sz="quarter" idx="11"/>
          </p:nvPr>
        </p:nvSpPr>
        <p:spPr/>
        <p:txBody>
          <a:bodyPr/>
          <a:lstStyle/>
          <a:p>
            <a:r>
              <a:rPr lang="en-US"/>
              <a:t>Kết luận</a:t>
            </a:r>
          </a:p>
        </p:txBody>
      </p:sp>
      <p:sp>
        <p:nvSpPr>
          <p:cNvPr id="6" name="Slide Number Placeholder 5">
            <a:extLst>
              <a:ext uri="{FF2B5EF4-FFF2-40B4-BE49-F238E27FC236}">
                <a16:creationId xmlns:a16="http://schemas.microsoft.com/office/drawing/2014/main" id="{F1C9A057-1BB6-44E8-9357-8AC79D4A2C6F}"/>
              </a:ext>
            </a:extLst>
          </p:cNvPr>
          <p:cNvSpPr>
            <a:spLocks noGrp="1"/>
          </p:cNvSpPr>
          <p:nvPr>
            <p:ph type="sldNum" sz="quarter" idx="12"/>
          </p:nvPr>
        </p:nvSpPr>
        <p:spPr/>
        <p:txBody>
          <a:bodyPr/>
          <a:lstStyle/>
          <a:p>
            <a:fld id="{A02EBBDA-6239-48A4-BF42-145536EAE284}" type="slidenum">
              <a:rPr lang="en-US" smtClean="0"/>
              <a:t>51</a:t>
            </a:fld>
            <a:endParaRPr lang="en-US"/>
          </a:p>
        </p:txBody>
      </p:sp>
    </p:spTree>
    <p:extLst>
      <p:ext uri="{BB962C8B-B14F-4D97-AF65-F5344CB8AC3E}">
        <p14:creationId xmlns:p14="http://schemas.microsoft.com/office/powerpoint/2010/main" val="2848173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E26BD-D93B-4F49-8F63-BD815A36A6D0}"/>
              </a:ext>
            </a:extLst>
          </p:cNvPr>
          <p:cNvSpPr>
            <a:spLocks noGrp="1"/>
          </p:cNvSpPr>
          <p:nvPr>
            <p:ph type="title"/>
          </p:nvPr>
        </p:nvSpPr>
        <p:spPr/>
        <p:txBody>
          <a:bodyPr/>
          <a:lstStyle/>
          <a:p>
            <a:r>
              <a:rPr lang="en-US"/>
              <a:t>Tài liệu tham khảo</a:t>
            </a:r>
          </a:p>
        </p:txBody>
      </p:sp>
      <p:sp>
        <p:nvSpPr>
          <p:cNvPr id="3" name="Content Placeholder 2">
            <a:extLst>
              <a:ext uri="{FF2B5EF4-FFF2-40B4-BE49-F238E27FC236}">
                <a16:creationId xmlns:a16="http://schemas.microsoft.com/office/drawing/2014/main" id="{49CFB600-BEFB-41BB-8795-523DD64FF153}"/>
              </a:ext>
            </a:extLst>
          </p:cNvPr>
          <p:cNvSpPr>
            <a:spLocks noGrp="1"/>
          </p:cNvSpPr>
          <p:nvPr>
            <p:ph idx="1"/>
          </p:nvPr>
        </p:nvSpPr>
        <p:spPr/>
        <p:txBody>
          <a:bodyPr/>
          <a:lstStyle/>
          <a:p>
            <a:r>
              <a:rPr lang="en-US">
                <a:hlinkClick r:id="rId2"/>
              </a:rPr>
              <a:t>https://news.zing.vn/cuoc-chien-thi-truong-duoc-pham-5-2-ty-do-o-viet-nam-post806836.html</a:t>
            </a:r>
            <a:endParaRPr lang="en-US"/>
          </a:p>
          <a:p>
            <a:r>
              <a:rPr lang="en-US">
                <a:hlinkClick r:id="rId3"/>
              </a:rPr>
              <a:t>https://vietnambiz.vn/thi-truong-duoc-pham-cuoc-dua-khoc-liet-51888.htm</a:t>
            </a:r>
            <a:endParaRPr lang="en-US"/>
          </a:p>
          <a:p>
            <a:r>
              <a:rPr lang="en-US">
                <a:hlinkClick r:id="rId4"/>
              </a:rPr>
              <a:t>https://tuoitre.vn/moi-nguoi-viet-chi-1-3-trieu-dong-tien-thuoc-trong-nam-2017-20171225130304265.htm</a:t>
            </a:r>
            <a:endParaRPr lang="en-US"/>
          </a:p>
        </p:txBody>
      </p:sp>
      <p:sp>
        <p:nvSpPr>
          <p:cNvPr id="4" name="Date Placeholder 3">
            <a:extLst>
              <a:ext uri="{FF2B5EF4-FFF2-40B4-BE49-F238E27FC236}">
                <a16:creationId xmlns:a16="http://schemas.microsoft.com/office/drawing/2014/main" id="{5F0D89B9-377F-4A5E-96AA-92CA0CE0E490}"/>
              </a:ext>
            </a:extLst>
          </p:cNvPr>
          <p:cNvSpPr>
            <a:spLocks noGrp="1"/>
          </p:cNvSpPr>
          <p:nvPr>
            <p:ph type="dt" sz="half" idx="10"/>
          </p:nvPr>
        </p:nvSpPr>
        <p:spPr/>
        <p:txBody>
          <a:bodyPr/>
          <a:lstStyle/>
          <a:p>
            <a:fld id="{48055EBD-EEFF-45D8-8AE6-36659DD4E3BE}" type="datetime1">
              <a:rPr lang="en-US" smtClean="0"/>
              <a:t>5/6/2019</a:t>
            </a:fld>
            <a:endParaRPr lang="en-US"/>
          </a:p>
        </p:txBody>
      </p:sp>
      <p:sp>
        <p:nvSpPr>
          <p:cNvPr id="5" name="Footer Placeholder 4">
            <a:extLst>
              <a:ext uri="{FF2B5EF4-FFF2-40B4-BE49-F238E27FC236}">
                <a16:creationId xmlns:a16="http://schemas.microsoft.com/office/drawing/2014/main" id="{2BC61507-5700-48E1-A69F-D1778A0870BF}"/>
              </a:ext>
            </a:extLst>
          </p:cNvPr>
          <p:cNvSpPr>
            <a:spLocks noGrp="1"/>
          </p:cNvSpPr>
          <p:nvPr>
            <p:ph type="ftr" sz="quarter" idx="11"/>
          </p:nvPr>
        </p:nvSpPr>
        <p:spPr/>
        <p:txBody>
          <a:bodyPr/>
          <a:lstStyle/>
          <a:p>
            <a:r>
              <a:rPr lang="en-US"/>
              <a:t>Tài liệu tham khảo</a:t>
            </a:r>
          </a:p>
        </p:txBody>
      </p:sp>
      <p:sp>
        <p:nvSpPr>
          <p:cNvPr id="6" name="Slide Number Placeholder 5">
            <a:extLst>
              <a:ext uri="{FF2B5EF4-FFF2-40B4-BE49-F238E27FC236}">
                <a16:creationId xmlns:a16="http://schemas.microsoft.com/office/drawing/2014/main" id="{3017BBE2-6354-421D-AD05-4543CA04E7D5}"/>
              </a:ext>
            </a:extLst>
          </p:cNvPr>
          <p:cNvSpPr>
            <a:spLocks noGrp="1"/>
          </p:cNvSpPr>
          <p:nvPr>
            <p:ph type="sldNum" sz="quarter" idx="12"/>
          </p:nvPr>
        </p:nvSpPr>
        <p:spPr/>
        <p:txBody>
          <a:bodyPr/>
          <a:lstStyle/>
          <a:p>
            <a:fld id="{A02EBBDA-6239-48A4-BF42-145536EAE284}" type="slidenum">
              <a:rPr lang="en-US" smtClean="0"/>
              <a:t>52</a:t>
            </a:fld>
            <a:endParaRPr lang="en-US"/>
          </a:p>
        </p:txBody>
      </p:sp>
    </p:spTree>
    <p:extLst>
      <p:ext uri="{BB962C8B-B14F-4D97-AF65-F5344CB8AC3E}">
        <p14:creationId xmlns:p14="http://schemas.microsoft.com/office/powerpoint/2010/main" val="3800611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E0B8DF-1EA9-4FF4-A8BD-1783D132FE9F}"/>
              </a:ext>
            </a:extLst>
          </p:cNvPr>
          <p:cNvSpPr txBox="1"/>
          <p:nvPr/>
        </p:nvSpPr>
        <p:spPr>
          <a:xfrm>
            <a:off x="1499616" y="1892808"/>
            <a:ext cx="7488936" cy="1446550"/>
          </a:xfrm>
          <a:prstGeom prst="rect">
            <a:avLst/>
          </a:prstGeom>
          <a:noFill/>
        </p:spPr>
        <p:txBody>
          <a:bodyPr wrap="square" rtlCol="0">
            <a:spAutoFit/>
          </a:bodyPr>
          <a:lstStyle/>
          <a:p>
            <a:r>
              <a:rPr lang="en-US" sz="4400"/>
              <a:t>Cám ơn thầy cô và các bạn đã lắng nghe!</a:t>
            </a:r>
          </a:p>
        </p:txBody>
      </p:sp>
    </p:spTree>
    <p:extLst>
      <p:ext uri="{BB962C8B-B14F-4D97-AF65-F5344CB8AC3E}">
        <p14:creationId xmlns:p14="http://schemas.microsoft.com/office/powerpoint/2010/main" val="315858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EC0A-C3D8-4010-8D7D-98BDE473716A}"/>
              </a:ext>
            </a:extLst>
          </p:cNvPr>
          <p:cNvSpPr>
            <a:spLocks noGrp="1"/>
          </p:cNvSpPr>
          <p:nvPr>
            <p:ph type="title"/>
          </p:nvPr>
        </p:nvSpPr>
        <p:spPr/>
        <p:txBody>
          <a:bodyPr/>
          <a:lstStyle/>
          <a:p>
            <a:r>
              <a:rPr lang="en-US"/>
              <a:t>Nhiệm vụ</a:t>
            </a:r>
          </a:p>
        </p:txBody>
      </p:sp>
      <p:sp>
        <p:nvSpPr>
          <p:cNvPr id="3" name="Content Placeholder 2">
            <a:extLst>
              <a:ext uri="{FF2B5EF4-FFF2-40B4-BE49-F238E27FC236}">
                <a16:creationId xmlns:a16="http://schemas.microsoft.com/office/drawing/2014/main" id="{893539C7-86CC-4C28-AE43-26C62BE478AC}"/>
              </a:ext>
            </a:extLst>
          </p:cNvPr>
          <p:cNvSpPr>
            <a:spLocks noGrp="1"/>
          </p:cNvSpPr>
          <p:nvPr>
            <p:ph idx="1"/>
          </p:nvPr>
        </p:nvSpPr>
        <p:spPr/>
        <p:txBody>
          <a:bodyPr/>
          <a:lstStyle/>
          <a:p>
            <a:r>
              <a:rPr lang="en-US"/>
              <a:t>Tìm hiểu các ph</a:t>
            </a:r>
            <a:r>
              <a:rPr lang="vi-VN"/>
              <a:t>ư</a:t>
            </a:r>
            <a:r>
              <a:rPr lang="en-US"/>
              <a:t>ơng pháp lấy yêu cầu</a:t>
            </a:r>
          </a:p>
          <a:p>
            <a:r>
              <a:rPr lang="en-US"/>
              <a:t>Tìm hiểu các hệ thống thực</a:t>
            </a:r>
          </a:p>
          <a:p>
            <a:r>
              <a:rPr lang="en-US"/>
              <a:t>Thực hành lấy yêu cầu</a:t>
            </a:r>
          </a:p>
          <a:p>
            <a:r>
              <a:rPr lang="en-US"/>
              <a:t>Tìm hiểu công cụ mô hình hóa</a:t>
            </a:r>
          </a:p>
          <a:p>
            <a:r>
              <a:rPr lang="en-US"/>
              <a:t>Chuẩn bị các tài liệu</a:t>
            </a:r>
          </a:p>
        </p:txBody>
      </p:sp>
      <p:sp>
        <p:nvSpPr>
          <p:cNvPr id="4" name="Date Placeholder 3">
            <a:extLst>
              <a:ext uri="{FF2B5EF4-FFF2-40B4-BE49-F238E27FC236}">
                <a16:creationId xmlns:a16="http://schemas.microsoft.com/office/drawing/2014/main" id="{D2F00FF6-45AC-41CA-B80B-F5D8301D400A}"/>
              </a:ext>
            </a:extLst>
          </p:cNvPr>
          <p:cNvSpPr>
            <a:spLocks noGrp="1"/>
          </p:cNvSpPr>
          <p:nvPr>
            <p:ph type="dt" sz="half" idx="10"/>
          </p:nvPr>
        </p:nvSpPr>
        <p:spPr/>
        <p:txBody>
          <a:bodyPr/>
          <a:lstStyle/>
          <a:p>
            <a:fld id="{464F22C2-B242-4287-8A1B-B0A917D6877D}" type="datetime1">
              <a:rPr lang="en-US" smtClean="0"/>
              <a:t>5/6/2019</a:t>
            </a:fld>
            <a:endParaRPr lang="en-US"/>
          </a:p>
        </p:txBody>
      </p:sp>
      <p:sp>
        <p:nvSpPr>
          <p:cNvPr id="5" name="Footer Placeholder 4">
            <a:extLst>
              <a:ext uri="{FF2B5EF4-FFF2-40B4-BE49-F238E27FC236}">
                <a16:creationId xmlns:a16="http://schemas.microsoft.com/office/drawing/2014/main" id="{9CA31388-0865-4EAC-9424-D5AAFE1D5DCA}"/>
              </a:ext>
            </a:extLst>
          </p:cNvPr>
          <p:cNvSpPr>
            <a:spLocks noGrp="1"/>
          </p:cNvSpPr>
          <p:nvPr>
            <p:ph type="ftr" sz="quarter" idx="11"/>
          </p:nvPr>
        </p:nvSpPr>
        <p:spPr/>
        <p:txBody>
          <a:bodyPr/>
          <a:lstStyle/>
          <a:p>
            <a:r>
              <a:rPr lang="en-US"/>
              <a:t>Giới thiệu</a:t>
            </a:r>
          </a:p>
        </p:txBody>
      </p:sp>
      <p:sp>
        <p:nvSpPr>
          <p:cNvPr id="6" name="Slide Number Placeholder 5">
            <a:extLst>
              <a:ext uri="{FF2B5EF4-FFF2-40B4-BE49-F238E27FC236}">
                <a16:creationId xmlns:a16="http://schemas.microsoft.com/office/drawing/2014/main" id="{7DCF27B7-DF89-406A-BB51-B7601370E512}"/>
              </a:ext>
            </a:extLst>
          </p:cNvPr>
          <p:cNvSpPr>
            <a:spLocks noGrp="1"/>
          </p:cNvSpPr>
          <p:nvPr>
            <p:ph type="sldNum" sz="quarter" idx="12"/>
          </p:nvPr>
        </p:nvSpPr>
        <p:spPr/>
        <p:txBody>
          <a:bodyPr/>
          <a:lstStyle/>
          <a:p>
            <a:fld id="{A02EBBDA-6239-48A4-BF42-145536EAE284}" type="slidenum">
              <a:rPr lang="en-US" smtClean="0"/>
              <a:t>6</a:t>
            </a:fld>
            <a:endParaRPr lang="en-US"/>
          </a:p>
        </p:txBody>
      </p:sp>
    </p:spTree>
    <p:extLst>
      <p:ext uri="{BB962C8B-B14F-4D97-AF65-F5344CB8AC3E}">
        <p14:creationId xmlns:p14="http://schemas.microsoft.com/office/powerpoint/2010/main" val="173758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5F79B528-F6A7-42B2-8845-108099BA908F}"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7</a:t>
            </a:fld>
            <a:endParaRPr lang="en-US"/>
          </a:p>
        </p:txBody>
      </p:sp>
    </p:spTree>
    <p:extLst>
      <p:ext uri="{BB962C8B-B14F-4D97-AF65-F5344CB8AC3E}">
        <p14:creationId xmlns:p14="http://schemas.microsoft.com/office/powerpoint/2010/main" val="50467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5"/>
                                      </p:to>
                                    </p:set>
                                    <p:animEffect filter="image" prLst="opacity: 0.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5"/>
                                      </p:to>
                                    </p:set>
                                    <p:animEffect filter="image" prLst="opacity: 0.5">
                                      <p:cBhvr rctx="IE">
                                        <p:cTn id="16"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Lý do tìm hiểu nghiệp vụ</a:t>
            </a:r>
          </a:p>
        </p:txBody>
      </p:sp>
      <p:sp>
        <p:nvSpPr>
          <p:cNvPr id="3" name="Content Placeholder 2">
            <a:extLst>
              <a:ext uri="{FF2B5EF4-FFF2-40B4-BE49-F238E27FC236}">
                <a16:creationId xmlns:a16="http://schemas.microsoft.com/office/drawing/2014/main" id="{212D7184-B27E-49B1-B473-B8EE79487CA7}"/>
              </a:ext>
            </a:extLst>
          </p:cNvPr>
          <p:cNvSpPr>
            <a:spLocks noGrp="1"/>
          </p:cNvSpPr>
          <p:nvPr>
            <p:ph idx="1"/>
          </p:nvPr>
        </p:nvSpPr>
        <p:spPr/>
        <p:txBody>
          <a:bodyPr/>
          <a:lstStyle/>
          <a:p>
            <a:r>
              <a:rPr lang="en-US"/>
              <a:t>Là b</a:t>
            </a:r>
            <a:r>
              <a:rPr lang="vi-VN"/>
              <a:t>ư</a:t>
            </a:r>
            <a:r>
              <a:rPr lang="en-US"/>
              <a:t>ớc đầu tiên và quan trọng </a:t>
            </a:r>
          </a:p>
          <a:p>
            <a:r>
              <a:rPr lang="en-US"/>
              <a:t>Có kiến thức tr</a:t>
            </a:r>
            <a:r>
              <a:rPr lang="vi-VN"/>
              <a:t>ư</a:t>
            </a:r>
            <a:r>
              <a:rPr lang="en-US"/>
              <a:t>ớc khi thực hành lấy yêu cầu</a:t>
            </a:r>
          </a:p>
          <a:p>
            <a:r>
              <a:rPr lang="en-US"/>
              <a:t>Chuẩn bị những câu hỏi, thắc mắc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A24FA069-B331-4325-9679-238D6316E00B}"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8</a:t>
            </a:fld>
            <a:endParaRPr lang="en-US"/>
          </a:p>
        </p:txBody>
      </p:sp>
    </p:spTree>
    <p:extLst>
      <p:ext uri="{BB962C8B-B14F-4D97-AF65-F5344CB8AC3E}">
        <p14:creationId xmlns:p14="http://schemas.microsoft.com/office/powerpoint/2010/main" val="2469425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Các nguồn tìm hiểu</a:t>
            </a:r>
          </a:p>
        </p:txBody>
      </p:sp>
      <p:sp>
        <p:nvSpPr>
          <p:cNvPr id="3" name="Content Placeholder 2">
            <a:extLst>
              <a:ext uri="{FF2B5EF4-FFF2-40B4-BE49-F238E27FC236}">
                <a16:creationId xmlns:a16="http://schemas.microsoft.com/office/drawing/2014/main" id="{212D7184-B27E-49B1-B473-B8EE79487CA7}"/>
              </a:ext>
            </a:extLst>
          </p:cNvPr>
          <p:cNvSpPr>
            <a:spLocks noGrp="1"/>
          </p:cNvSpPr>
          <p:nvPr>
            <p:ph idx="1"/>
          </p:nvPr>
        </p:nvSpPr>
        <p:spPr/>
        <p:txBody>
          <a:bodyPr/>
          <a:lstStyle/>
          <a:p>
            <a:r>
              <a:rPr lang="en-US"/>
              <a:t>Internet</a:t>
            </a:r>
          </a:p>
          <a:p>
            <a:r>
              <a:rPr lang="en-US"/>
              <a:t>Anh chị học Y D</a:t>
            </a:r>
            <a:r>
              <a:rPr lang="vi-VN"/>
              <a:t>ư</a:t>
            </a:r>
            <a:r>
              <a:rPr lang="en-US"/>
              <a:t>ợc</a:t>
            </a:r>
          </a:p>
          <a:p>
            <a:r>
              <a:rPr lang="en-US"/>
              <a:t>Chị bán thuốc gần nhà</a:t>
            </a:r>
          </a:p>
          <a:p>
            <a:r>
              <a:rPr lang="en-US"/>
              <a:t>Hệ thống KiotViet</a:t>
            </a:r>
          </a:p>
          <a:p>
            <a:r>
              <a:rPr lang="en-US"/>
              <a:t>Phỏng vấn Khách mua thuốc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88CDEF29-C3D2-4504-A0BC-63AEF12D4CD7}"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9</a:t>
            </a:fld>
            <a:endParaRPr lang="en-US"/>
          </a:p>
        </p:txBody>
      </p:sp>
    </p:spTree>
    <p:extLst>
      <p:ext uri="{BB962C8B-B14F-4D97-AF65-F5344CB8AC3E}">
        <p14:creationId xmlns:p14="http://schemas.microsoft.com/office/powerpoint/2010/main" val="846495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report-ĐinhHoàngNam.pptx" id="{7774D257-CC0A-46A4-B191-F198A828B81C}" vid="{C3CAFFBD-19B6-458F-B8CB-45E0012A3F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slide-report-ĐinhHoàngNam</Template>
  <TotalTime>195</TotalTime>
  <Words>1649</Words>
  <Application>Microsoft Office PowerPoint</Application>
  <PresentationFormat>On-screen Show (4:3)</PresentationFormat>
  <Paragraphs>339</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 (Headings)</vt:lpstr>
      <vt:lpstr>Wingdings</vt:lpstr>
      <vt:lpstr>Wingdings 3</vt:lpstr>
      <vt:lpstr>Office Theme</vt:lpstr>
      <vt:lpstr>Phân tích yêu cầu phần mềm Hệ thống bán thuốc</vt:lpstr>
      <vt:lpstr>Nội dung chính</vt:lpstr>
      <vt:lpstr>Tổng quan</vt:lpstr>
      <vt:lpstr>Tổng quan (cont)</vt:lpstr>
      <vt:lpstr>Mục tiêu</vt:lpstr>
      <vt:lpstr>Nhiệm vụ</vt:lpstr>
      <vt:lpstr>Nội dung chính</vt:lpstr>
      <vt:lpstr>Lý do tìm hiểu nghiệp vụ</vt:lpstr>
      <vt:lpstr>Các nguồn tìm hiểu</vt:lpstr>
      <vt:lpstr>Hệ thống KiotViet</vt:lpstr>
      <vt:lpstr>Hệ thống KiotViet</vt:lpstr>
      <vt:lpstr>Hệ thống KiotViet</vt:lpstr>
      <vt:lpstr>Phỏng vấn Khách mua thuốc</vt:lpstr>
      <vt:lpstr>Phỏng vấn Khách mua thuốc</vt:lpstr>
      <vt:lpstr>Phỏng vấn Khách mua thuốc</vt:lpstr>
      <vt:lpstr>Nội dung chính</vt:lpstr>
      <vt:lpstr>Phương pháp lấy yêu cầu</vt:lpstr>
      <vt:lpstr>Lý do lựa chọn phương pháp phỏng vấn</vt:lpstr>
      <vt:lpstr>Lý do không lựa chọn phương pháp khác</vt:lpstr>
      <vt:lpstr>Đối tượng hỏi</vt:lpstr>
      <vt:lpstr>Nội dung phỏng vấn -  Nhân viên</vt:lpstr>
      <vt:lpstr>Nội dung phỏng vấn -  Nhân viên</vt:lpstr>
      <vt:lpstr>Nội dung phỏng vấn -  Nhân viên</vt:lpstr>
      <vt:lpstr>Nội dung phỏng vấn -  Quản lý</vt:lpstr>
      <vt:lpstr>Nội dung phỏng vấn -  Quản lý</vt:lpstr>
      <vt:lpstr>Nội dung phỏng vấn -  Quản lý</vt:lpstr>
      <vt:lpstr>Nội dung phỏng vấn -  Quản lý</vt:lpstr>
      <vt:lpstr>Nội dung chính</vt:lpstr>
      <vt:lpstr>Biểu đồ usecase Tổng quan</vt:lpstr>
      <vt:lpstr>Biểu đồ usecase Quản lý người dùng</vt:lpstr>
      <vt:lpstr>Biểu đồ usecase Quản lý giao dịch</vt:lpstr>
      <vt:lpstr>Biểu đồ usecase Quản lý bán thuốc</vt:lpstr>
      <vt:lpstr>Biểu đồ usecase Xem báo cáo thống kê</vt:lpstr>
      <vt:lpstr>Biểu đồ lớp Tổng quan</vt:lpstr>
      <vt:lpstr>Biểu đồ hoạt động Thêm mới thuốc</vt:lpstr>
      <vt:lpstr>Biểu đồ lớp Thêm mới thuốc</vt:lpstr>
      <vt:lpstr>Biểu đồ trình tự Thêm mới thuốc</vt:lpstr>
      <vt:lpstr>Biểu đồ hoạt động Nhập thuốc</vt:lpstr>
      <vt:lpstr>Biểu đồ lớp Nhập thuốc</vt:lpstr>
      <vt:lpstr>Biểu đồ trình tự Nhập thuốc</vt:lpstr>
      <vt:lpstr>Biểu đồ hoạt động Bán thuốc</vt:lpstr>
      <vt:lpstr>Biểu đồ lớp Bán thuốc</vt:lpstr>
      <vt:lpstr>Biểu đồ trình tự Bán thuốc</vt:lpstr>
      <vt:lpstr>Biểu đồ hoạt động Khách trả hàng</vt:lpstr>
      <vt:lpstr>Biểu đồ lớp Khách trả hàng</vt:lpstr>
      <vt:lpstr>Biểu đồ trình tự Khách trả hàng</vt:lpstr>
      <vt:lpstr>Biểu đồ Abusecase – Từ user</vt:lpstr>
      <vt:lpstr>Biểu đồ Abusecase – Từ attacker bên ngoài</vt:lpstr>
      <vt:lpstr>Nội dung chính</vt:lpstr>
      <vt:lpstr>Kết quả đạt được</vt:lpstr>
      <vt:lpstr>Những hạn chế</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Nhập môn HQT CSDL Hệ thống website bán truyện tranh </dc:title>
  <dc:creator>Dinh Hoang Nam 20162793</dc:creator>
  <cp:lastModifiedBy>Dinh Hoang Nam 20162793</cp:lastModifiedBy>
  <cp:revision>98</cp:revision>
  <dcterms:created xsi:type="dcterms:W3CDTF">2019-05-06T02:44:59Z</dcterms:created>
  <dcterms:modified xsi:type="dcterms:W3CDTF">2019-05-06T07:12:39Z</dcterms:modified>
</cp:coreProperties>
</file>